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6"/>
  </p:sldMasterIdLst>
  <p:notesMasterIdLst>
    <p:notesMasterId r:id="rId59"/>
  </p:notesMasterIdLst>
  <p:handoutMasterIdLst>
    <p:handoutMasterId r:id="rId60"/>
  </p:handoutMasterIdLst>
  <p:sldIdLst>
    <p:sldId id="382" r:id="rId7"/>
    <p:sldId id="420" r:id="rId8"/>
    <p:sldId id="410" r:id="rId9"/>
    <p:sldId id="404" r:id="rId10"/>
    <p:sldId id="411" r:id="rId11"/>
    <p:sldId id="408" r:id="rId12"/>
    <p:sldId id="386" r:id="rId13"/>
    <p:sldId id="406" r:id="rId14"/>
    <p:sldId id="400" r:id="rId15"/>
    <p:sldId id="405" r:id="rId16"/>
    <p:sldId id="401" r:id="rId17"/>
    <p:sldId id="402" r:id="rId18"/>
    <p:sldId id="412" r:id="rId19"/>
    <p:sldId id="403" r:id="rId20"/>
    <p:sldId id="413" r:id="rId21"/>
    <p:sldId id="409" r:id="rId22"/>
    <p:sldId id="407" r:id="rId23"/>
    <p:sldId id="421" r:id="rId24"/>
    <p:sldId id="426" r:id="rId25"/>
    <p:sldId id="422" r:id="rId26"/>
    <p:sldId id="435" r:id="rId27"/>
    <p:sldId id="430" r:id="rId28"/>
    <p:sldId id="434" r:id="rId29"/>
    <p:sldId id="423" r:id="rId30"/>
    <p:sldId id="424" r:id="rId31"/>
    <p:sldId id="425" r:id="rId32"/>
    <p:sldId id="427" r:id="rId33"/>
    <p:sldId id="428" r:id="rId34"/>
    <p:sldId id="429" r:id="rId35"/>
    <p:sldId id="436" r:id="rId36"/>
    <p:sldId id="437" r:id="rId37"/>
    <p:sldId id="438" r:id="rId38"/>
    <p:sldId id="439" r:id="rId39"/>
    <p:sldId id="440" r:id="rId40"/>
    <p:sldId id="441" r:id="rId41"/>
    <p:sldId id="442" r:id="rId42"/>
    <p:sldId id="443" r:id="rId43"/>
    <p:sldId id="444" r:id="rId44"/>
    <p:sldId id="445" r:id="rId45"/>
    <p:sldId id="447" r:id="rId46"/>
    <p:sldId id="448" r:id="rId47"/>
    <p:sldId id="449" r:id="rId48"/>
    <p:sldId id="450" r:id="rId49"/>
    <p:sldId id="451" r:id="rId50"/>
    <p:sldId id="452" r:id="rId51"/>
    <p:sldId id="453" r:id="rId52"/>
    <p:sldId id="417" r:id="rId53"/>
    <p:sldId id="399" r:id="rId54"/>
    <p:sldId id="397" r:id="rId55"/>
    <p:sldId id="418" r:id="rId56"/>
    <p:sldId id="419" r:id="rId57"/>
    <p:sldId id="446" r:id="rId5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eitenauer, Emily J" initials="EJR" lastIdx="2" clrIdx="0"/>
  <p:cmAuthor id="1" name="Buttolph, Jasmine" initials="BJ" lastIdx="2" clrIdx="1">
    <p:extLst/>
  </p:cmAuthor>
  <p:cmAuthor id="2" name="Erin Schelar" initials="ES" lastIdx="13"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00CC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6" autoAdjust="0"/>
    <p:restoredTop sz="94761" autoAdjust="0"/>
  </p:normalViewPr>
  <p:slideViewPr>
    <p:cSldViewPr>
      <p:cViewPr varScale="1">
        <p:scale>
          <a:sx n="111" d="100"/>
          <a:sy n="111" d="100"/>
        </p:scale>
        <p:origin x="1056" y="114"/>
      </p:cViewPr>
      <p:guideLst>
        <p:guide orient="horz" pos="2160"/>
        <p:guide pos="2880"/>
      </p:guideLst>
    </p:cSldViewPr>
  </p:slideViewPr>
  <p:outlineViewPr>
    <p:cViewPr>
      <p:scale>
        <a:sx n="33" d="100"/>
        <a:sy n="33" d="100"/>
      </p:scale>
      <p:origin x="0" y="495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1" d="100"/>
          <a:sy n="81" d="100"/>
        </p:scale>
        <p:origin x="-3114"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[Chart in Microsoft PowerPoint]Software!PivotTable4</c:name>
    <c:fmtId val="1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What</a:t>
            </a:r>
            <a:r>
              <a:rPr lang="en-US" baseline="0" dirty="0"/>
              <a:t> software do you use for visualizing data? (creating charts, maps, etc.) Check all that apply. (n=24)</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s>
    <c:plotArea>
      <c:layout/>
      <c:barChart>
        <c:barDir val="bar"/>
        <c:grouping val="clustered"/>
        <c:varyColors val="0"/>
        <c:ser>
          <c:idx val="0"/>
          <c:order val="0"/>
          <c:tx>
            <c:strRef>
              <c:f>Software!$G$2</c:f>
              <c:strCache>
                <c:ptCount val="1"/>
                <c:pt idx="0">
                  <c:v>Total</c:v>
                </c:pt>
              </c:strCache>
            </c:strRef>
          </c:tx>
          <c:spPr>
            <a:solidFill>
              <a:schemeClr val="accent1"/>
            </a:solidFill>
            <a:ln>
              <a:noFill/>
            </a:ln>
            <a:effectLst/>
          </c:spPr>
          <c:invertIfNegative val="0"/>
          <c:cat>
            <c:strRef>
              <c:f>Software!$F$3:$F$12</c:f>
              <c:strCache>
                <c:ptCount val="10"/>
                <c:pt idx="0">
                  <c:v>SPSS</c:v>
                </c:pt>
                <c:pt idx="1">
                  <c:v>Stata</c:v>
                </c:pt>
                <c:pt idx="2">
                  <c:v>Javascript/d3</c:v>
                </c:pt>
                <c:pt idx="3">
                  <c:v>Python</c:v>
                </c:pt>
                <c:pt idx="4">
                  <c:v>Plotly</c:v>
                </c:pt>
                <c:pt idx="5">
                  <c:v>Google Charts</c:v>
                </c:pt>
                <c:pt idx="6">
                  <c:v>ArcGIS/QGIS</c:v>
                </c:pt>
                <c:pt idx="7">
                  <c:v>Tableau</c:v>
                </c:pt>
                <c:pt idx="8">
                  <c:v>R</c:v>
                </c:pt>
                <c:pt idx="9">
                  <c:v>MS Excel</c:v>
                </c:pt>
              </c:strCache>
            </c:strRef>
          </c:cat>
          <c:val>
            <c:numRef>
              <c:f>Software!$G$3:$G$12</c:f>
              <c:numCache>
                <c:formatCode>General</c:formatCode>
                <c:ptCount val="10"/>
                <c:pt idx="0">
                  <c:v>1</c:v>
                </c:pt>
                <c:pt idx="1">
                  <c:v>1</c:v>
                </c:pt>
                <c:pt idx="2">
                  <c:v>2</c:v>
                </c:pt>
                <c:pt idx="3">
                  <c:v>2</c:v>
                </c:pt>
                <c:pt idx="4">
                  <c:v>3</c:v>
                </c:pt>
                <c:pt idx="5">
                  <c:v>3</c:v>
                </c:pt>
                <c:pt idx="6">
                  <c:v>7</c:v>
                </c:pt>
                <c:pt idx="7">
                  <c:v>8</c:v>
                </c:pt>
                <c:pt idx="8">
                  <c:v>10</c:v>
                </c:pt>
                <c:pt idx="9">
                  <c:v>24</c:v>
                </c:pt>
              </c:numCache>
            </c:numRef>
          </c:val>
        </c:ser>
        <c:dLbls>
          <c:showLegendKey val="0"/>
          <c:showVal val="0"/>
          <c:showCatName val="0"/>
          <c:showSerName val="0"/>
          <c:showPercent val="0"/>
          <c:showBubbleSize val="0"/>
        </c:dLbls>
        <c:gapWidth val="66"/>
        <c:axId val="332525904"/>
        <c:axId val="332526296"/>
      </c:barChart>
      <c:catAx>
        <c:axId val="3325259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2526296"/>
        <c:crosses val="autoZero"/>
        <c:auto val="1"/>
        <c:lblAlgn val="ctr"/>
        <c:lblOffset val="100"/>
        <c:noMultiLvlLbl val="0"/>
      </c:catAx>
      <c:valAx>
        <c:axId val="3325262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2525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9E1815B-F655-4310-82B8-2B54FAE56159}" type="datetimeFigureOut">
              <a:rPr lang="en-US" smtClean="0"/>
              <a:t>6/14/2018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F4DE4FF-0FFE-4C4C-8753-002153130A48}" type="slidenum">
              <a:rPr lang="en-US" smtClean="0"/>
              <a:t>‹#›</a:t>
            </a:fld>
            <a:endParaRPr lang="en-US"/>
          </a:p>
        </p:txBody>
      </p:sp>
    </p:spTree>
    <p:extLst>
      <p:ext uri="{BB962C8B-B14F-4D97-AF65-F5344CB8AC3E}">
        <p14:creationId xmlns:p14="http://schemas.microsoft.com/office/powerpoint/2010/main" val="2162570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D66EF7D-E509-440D-B810-D9F9D00DCC4F}" type="datetimeFigureOut">
              <a:rPr lang="en-US" smtClean="0"/>
              <a:t>6/14/2018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2A4512C8-B92A-42EB-8A3F-B36AD201A526}" type="slidenum">
              <a:rPr lang="en-US" smtClean="0"/>
              <a:t>‹#›</a:t>
            </a:fld>
            <a:endParaRPr lang="en-US"/>
          </a:p>
        </p:txBody>
      </p:sp>
    </p:spTree>
    <p:extLst>
      <p:ext uri="{BB962C8B-B14F-4D97-AF65-F5344CB8AC3E}">
        <p14:creationId xmlns:p14="http://schemas.microsoft.com/office/powerpoint/2010/main" val="99127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Ask participants to state their name, agency, and one struggle with presenting data. </a:t>
            </a:r>
          </a:p>
          <a:p>
            <a:r>
              <a:rPr lang="en-US" dirty="0" smtClean="0"/>
              <a:t>Record</a:t>
            </a:r>
            <a:r>
              <a:rPr lang="en-US" baseline="0" dirty="0" smtClean="0"/>
              <a:t> responses, and note points where struggles can be overcome with Tableau or where appropriate, other software given the issue.</a:t>
            </a:r>
          </a:p>
          <a:p>
            <a:endParaRPr lang="en-US" baseline="0" dirty="0" smtClean="0"/>
          </a:p>
          <a:p>
            <a:r>
              <a:rPr lang="en-US" baseline="0" dirty="0" smtClean="0"/>
              <a:t>“Through this training, we hope to highlight a few ways you can overcome these struggles using Tableau or another software where appropriate”</a:t>
            </a:r>
          </a:p>
          <a:p>
            <a:endParaRPr lang="en-US" baseline="0" dirty="0" smtClean="0"/>
          </a:p>
          <a:p>
            <a:r>
              <a:rPr lang="en-US" baseline="0" dirty="0" smtClean="0"/>
              <a:t>Relate to training objectives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A4512C8-B92A-42EB-8A3F-B36AD201A526}" type="slidenum">
              <a:rPr lang="en-US" smtClean="0"/>
              <a:t>4</a:t>
            </a:fld>
            <a:endParaRPr lang="en-US"/>
          </a:p>
        </p:txBody>
      </p:sp>
    </p:spTree>
    <p:extLst>
      <p:ext uri="{BB962C8B-B14F-4D97-AF65-F5344CB8AC3E}">
        <p14:creationId xmlns:p14="http://schemas.microsoft.com/office/powerpoint/2010/main" val="1266349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features</a:t>
            </a:r>
            <a:r>
              <a:rPr lang="en-US" baseline="0" dirty="0" smtClean="0"/>
              <a:t> that can be replicated in other software, such as R, Stata, Excel, SAS…but also can be done in Tableau. Depends on what you’re comfortable with and on the task at hand. </a:t>
            </a:r>
            <a:endParaRPr lang="en-US" dirty="0"/>
          </a:p>
        </p:txBody>
      </p:sp>
      <p:sp>
        <p:nvSpPr>
          <p:cNvPr id="4" name="Slide Number Placeholder 3"/>
          <p:cNvSpPr>
            <a:spLocks noGrp="1"/>
          </p:cNvSpPr>
          <p:nvPr>
            <p:ph type="sldNum" sz="quarter" idx="10"/>
          </p:nvPr>
        </p:nvSpPr>
        <p:spPr/>
        <p:txBody>
          <a:bodyPr/>
          <a:lstStyle/>
          <a:p>
            <a:fld id="{2A4512C8-B92A-42EB-8A3F-B36AD201A526}" type="slidenum">
              <a:rPr lang="en-US" smtClean="0"/>
              <a:t>17</a:t>
            </a:fld>
            <a:endParaRPr lang="en-US"/>
          </a:p>
        </p:txBody>
      </p:sp>
    </p:spTree>
    <p:extLst>
      <p:ext uri="{BB962C8B-B14F-4D97-AF65-F5344CB8AC3E}">
        <p14:creationId xmlns:p14="http://schemas.microsoft.com/office/powerpoint/2010/main" val="346339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the assessment results.,</a:t>
            </a:r>
            <a:r>
              <a:rPr lang="en-US" baseline="0" dirty="0" smtClean="0"/>
              <a:t> we hope to address some of the interests and needs in learning to use Tableau for PEPFAR analyses.</a:t>
            </a:r>
          </a:p>
          <a:p>
            <a:r>
              <a:rPr lang="en-US" baseline="0" dirty="0" smtClean="0"/>
              <a:t>We’ll cover majority of these points, but some items will not be </a:t>
            </a:r>
            <a:endParaRPr lang="en-US" dirty="0"/>
          </a:p>
        </p:txBody>
      </p:sp>
      <p:sp>
        <p:nvSpPr>
          <p:cNvPr id="4" name="Slide Number Placeholder 3"/>
          <p:cNvSpPr>
            <a:spLocks noGrp="1"/>
          </p:cNvSpPr>
          <p:nvPr>
            <p:ph type="sldNum" sz="quarter" idx="10"/>
          </p:nvPr>
        </p:nvSpPr>
        <p:spPr/>
        <p:txBody>
          <a:bodyPr/>
          <a:lstStyle/>
          <a:p>
            <a:fld id="{2A4512C8-B92A-42EB-8A3F-B36AD201A526}" type="slidenum">
              <a:rPr lang="en-US" smtClean="0"/>
              <a:t>6</a:t>
            </a:fld>
            <a:endParaRPr lang="en-US"/>
          </a:p>
        </p:txBody>
      </p:sp>
    </p:spTree>
    <p:extLst>
      <p:ext uri="{BB962C8B-B14F-4D97-AF65-F5344CB8AC3E}">
        <p14:creationId xmlns:p14="http://schemas.microsoft.com/office/powerpoint/2010/main" val="608069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the assessment results.,</a:t>
            </a:r>
            <a:r>
              <a:rPr lang="en-US" baseline="0" dirty="0" smtClean="0"/>
              <a:t> we hope to address some of the interests and needs in learning to use Tableau for PEPFAR analyses.</a:t>
            </a:r>
            <a:endParaRPr lang="en-US" dirty="0"/>
          </a:p>
        </p:txBody>
      </p:sp>
      <p:sp>
        <p:nvSpPr>
          <p:cNvPr id="4" name="Slide Number Placeholder 3"/>
          <p:cNvSpPr>
            <a:spLocks noGrp="1"/>
          </p:cNvSpPr>
          <p:nvPr>
            <p:ph type="sldNum" sz="quarter" idx="10"/>
          </p:nvPr>
        </p:nvSpPr>
        <p:spPr/>
        <p:txBody>
          <a:bodyPr/>
          <a:lstStyle/>
          <a:p>
            <a:fld id="{2A4512C8-B92A-42EB-8A3F-B36AD201A526}" type="slidenum">
              <a:rPr lang="en-US" smtClean="0"/>
              <a:t>7</a:t>
            </a:fld>
            <a:endParaRPr lang="en-US"/>
          </a:p>
        </p:txBody>
      </p:sp>
    </p:spTree>
    <p:extLst>
      <p:ext uri="{BB962C8B-B14F-4D97-AF65-F5344CB8AC3E}">
        <p14:creationId xmlns:p14="http://schemas.microsoft.com/office/powerpoint/2010/main" val="74240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the assessment results.,</a:t>
            </a:r>
            <a:r>
              <a:rPr lang="en-US" baseline="0" dirty="0" smtClean="0"/>
              <a:t> we hope to address some of the interests and needs in learning to use Tableau for PEPFAR analyses.</a:t>
            </a:r>
            <a:endParaRPr lang="en-US" dirty="0"/>
          </a:p>
        </p:txBody>
      </p:sp>
      <p:sp>
        <p:nvSpPr>
          <p:cNvPr id="4" name="Slide Number Placeholder 3"/>
          <p:cNvSpPr>
            <a:spLocks noGrp="1"/>
          </p:cNvSpPr>
          <p:nvPr>
            <p:ph type="sldNum" sz="quarter" idx="10"/>
          </p:nvPr>
        </p:nvSpPr>
        <p:spPr/>
        <p:txBody>
          <a:bodyPr/>
          <a:lstStyle/>
          <a:p>
            <a:fld id="{2A4512C8-B92A-42EB-8A3F-B36AD201A526}" type="slidenum">
              <a:rPr lang="en-US" smtClean="0"/>
              <a:t>8</a:t>
            </a:fld>
            <a:endParaRPr lang="en-US"/>
          </a:p>
        </p:txBody>
      </p:sp>
    </p:spTree>
    <p:extLst>
      <p:ext uri="{BB962C8B-B14F-4D97-AF65-F5344CB8AC3E}">
        <p14:creationId xmlns:p14="http://schemas.microsoft.com/office/powerpoint/2010/main" val="163645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 of 3</a:t>
            </a:r>
            <a:r>
              <a:rPr lang="en-US" baseline="0" dirty="0" smtClean="0"/>
              <a:t> hour training session</a:t>
            </a:r>
            <a:endParaRPr lang="en-US" dirty="0"/>
          </a:p>
        </p:txBody>
      </p:sp>
      <p:sp>
        <p:nvSpPr>
          <p:cNvPr id="4" name="Slide Number Placeholder 3"/>
          <p:cNvSpPr>
            <a:spLocks noGrp="1"/>
          </p:cNvSpPr>
          <p:nvPr>
            <p:ph type="sldNum" sz="quarter" idx="10"/>
          </p:nvPr>
        </p:nvSpPr>
        <p:spPr/>
        <p:txBody>
          <a:bodyPr/>
          <a:lstStyle/>
          <a:p>
            <a:fld id="{2A4512C8-B92A-42EB-8A3F-B36AD201A526}" type="slidenum">
              <a:rPr lang="en-US" smtClean="0"/>
              <a:t>9</a:t>
            </a:fld>
            <a:endParaRPr lang="en-US"/>
          </a:p>
        </p:txBody>
      </p:sp>
    </p:spTree>
    <p:extLst>
      <p:ext uri="{BB962C8B-B14F-4D97-AF65-F5344CB8AC3E}">
        <p14:creationId xmlns:p14="http://schemas.microsoft.com/office/powerpoint/2010/main" val="2045790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people here use Excel,</a:t>
            </a:r>
            <a:r>
              <a:rPr lang="en-US" baseline="0" dirty="0" smtClean="0"/>
              <a:t> some use R, Tableau and GIS software. Few use other software including stats </a:t>
            </a:r>
            <a:endParaRPr lang="en-US" dirty="0"/>
          </a:p>
        </p:txBody>
      </p:sp>
      <p:sp>
        <p:nvSpPr>
          <p:cNvPr id="4" name="Slide Number Placeholder 3"/>
          <p:cNvSpPr>
            <a:spLocks noGrp="1"/>
          </p:cNvSpPr>
          <p:nvPr>
            <p:ph type="sldNum" sz="quarter" idx="10"/>
          </p:nvPr>
        </p:nvSpPr>
        <p:spPr/>
        <p:txBody>
          <a:bodyPr/>
          <a:lstStyle/>
          <a:p>
            <a:fld id="{2A4512C8-B92A-42EB-8A3F-B36AD201A526}" type="slidenum">
              <a:rPr lang="en-US" smtClean="0"/>
              <a:t>10</a:t>
            </a:fld>
            <a:endParaRPr lang="en-US"/>
          </a:p>
        </p:txBody>
      </p:sp>
    </p:spTree>
    <p:extLst>
      <p:ext uri="{BB962C8B-B14F-4D97-AF65-F5344CB8AC3E}">
        <p14:creationId xmlns:p14="http://schemas.microsoft.com/office/powerpoint/2010/main" val="140251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software is best</a:t>
            </a:r>
            <a:r>
              <a:rPr lang="en-US" baseline="0" dirty="0" smtClean="0"/>
              <a:t> suited for which task, should we include learning curve with this too? Is this overkill?</a:t>
            </a:r>
            <a:endParaRPr lang="en-US" dirty="0"/>
          </a:p>
        </p:txBody>
      </p:sp>
      <p:sp>
        <p:nvSpPr>
          <p:cNvPr id="4" name="Slide Number Placeholder 3"/>
          <p:cNvSpPr>
            <a:spLocks noGrp="1"/>
          </p:cNvSpPr>
          <p:nvPr>
            <p:ph type="sldNum" sz="quarter" idx="10"/>
          </p:nvPr>
        </p:nvSpPr>
        <p:spPr/>
        <p:txBody>
          <a:bodyPr/>
          <a:lstStyle/>
          <a:p>
            <a:fld id="{2A4512C8-B92A-42EB-8A3F-B36AD201A526}" type="slidenum">
              <a:rPr lang="en-US" smtClean="0"/>
              <a:t>11</a:t>
            </a:fld>
            <a:endParaRPr lang="en-US"/>
          </a:p>
        </p:txBody>
      </p:sp>
    </p:spTree>
    <p:extLst>
      <p:ext uri="{BB962C8B-B14F-4D97-AF65-F5344CB8AC3E}">
        <p14:creationId xmlns:p14="http://schemas.microsoft.com/office/powerpoint/2010/main" val="141952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4512C8-B92A-42EB-8A3F-B36AD201A526}" type="slidenum">
              <a:rPr lang="en-US" smtClean="0"/>
              <a:t>12</a:t>
            </a:fld>
            <a:endParaRPr lang="en-US"/>
          </a:p>
        </p:txBody>
      </p:sp>
    </p:spTree>
    <p:extLst>
      <p:ext uri="{BB962C8B-B14F-4D97-AF65-F5344CB8AC3E}">
        <p14:creationId xmlns:p14="http://schemas.microsoft.com/office/powerpoint/2010/main" val="181262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a:t>
            </a:r>
            <a:r>
              <a:rPr lang="en-US" baseline="0" dirty="0" smtClean="0"/>
              <a:t> min tops to show 1-2 examples of what people have done with Tableau, other examples can be included in Resources for participants to access later</a:t>
            </a:r>
            <a:endParaRPr lang="en-US" dirty="0"/>
          </a:p>
        </p:txBody>
      </p:sp>
      <p:sp>
        <p:nvSpPr>
          <p:cNvPr id="4" name="Slide Number Placeholder 3"/>
          <p:cNvSpPr>
            <a:spLocks noGrp="1"/>
          </p:cNvSpPr>
          <p:nvPr>
            <p:ph type="sldNum" sz="quarter" idx="10"/>
          </p:nvPr>
        </p:nvSpPr>
        <p:spPr/>
        <p:txBody>
          <a:bodyPr/>
          <a:lstStyle/>
          <a:p>
            <a:fld id="{2A4512C8-B92A-42EB-8A3F-B36AD201A526}" type="slidenum">
              <a:rPr lang="en-US" smtClean="0"/>
              <a:t>14</a:t>
            </a:fld>
            <a:endParaRPr lang="en-US"/>
          </a:p>
        </p:txBody>
      </p:sp>
    </p:spTree>
    <p:extLst>
      <p:ext uri="{BB962C8B-B14F-4D97-AF65-F5344CB8AC3E}">
        <p14:creationId xmlns:p14="http://schemas.microsoft.com/office/powerpoint/2010/main" val="41977149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ight Triangle 6"/>
          <p:cNvSpPr/>
          <p:nvPr/>
        </p:nvSpPr>
        <p:spPr>
          <a:xfrm>
            <a:off x="0" y="3224504"/>
            <a:ext cx="3571875" cy="363349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524000" y="3224504"/>
            <a:ext cx="7620000" cy="3633496"/>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2020198"/>
            <a:ext cx="9144000" cy="1204306"/>
          </a:xfrm>
          <a:prstGeom prst="rect">
            <a:avLst/>
          </a:prstGeom>
        </p:spPr>
        <p:txBody>
          <a:bodyPr bIns="9144" anchor="b"/>
          <a:lstStyle>
            <a:lvl1pPr algn="ctr">
              <a:defRPr sz="3600">
                <a:solidFill>
                  <a:schemeClr val="tx1">
                    <a:lumMod val="50000"/>
                    <a:lumOff val="50000"/>
                  </a:schemeClr>
                </a:solidFil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8534400" y="6446519"/>
            <a:ext cx="365760" cy="365760"/>
          </a:xfrm>
          <a:prstGeom prst="ellipse">
            <a:avLst/>
          </a:prstGeom>
          <a:ln>
            <a:solidFill>
              <a:schemeClr val="tx1">
                <a:lumMod val="50000"/>
                <a:lumOff val="50000"/>
              </a:schemeClr>
            </a:solidFill>
          </a:ln>
        </p:spPr>
        <p:txBody>
          <a:bodyPr/>
          <a:lstStyle>
            <a:lvl1pPr>
              <a:defRPr>
                <a:solidFill>
                  <a:schemeClr val="tx1">
                    <a:lumMod val="50000"/>
                    <a:lumOff val="50000"/>
                  </a:schemeClr>
                </a:solidFill>
              </a:defRPr>
            </a:lvl1pPr>
          </a:lstStyle>
          <a:p>
            <a:fld id="{2720EF26-1E39-4F64-8236-ED355D806952}" type="slidenum">
              <a:rPr lang="en-US" smtClean="0"/>
              <a:pPr/>
              <a:t>‹#›</a:t>
            </a:fld>
            <a:endParaRPr lang="en-US" dirty="0"/>
          </a:p>
        </p:txBody>
      </p:sp>
      <p:pic>
        <p:nvPicPr>
          <p:cNvPr id="9" name="Picture 8" descr="PEPFAR Logo (JPG format).jpg"/>
          <p:cNvPicPr>
            <a:picLocks noChangeAspect="1"/>
          </p:cNvPicPr>
          <p:nvPr userDrawn="1"/>
        </p:nvPicPr>
        <p:blipFill>
          <a:blip r:embed="rId2" cstate="print"/>
          <a:stretch>
            <a:fillRect/>
          </a:stretch>
        </p:blipFill>
        <p:spPr>
          <a:xfrm>
            <a:off x="45720" y="54864"/>
            <a:ext cx="1630680" cy="1630680"/>
          </a:xfrm>
          <a:prstGeom prst="rect">
            <a:avLst/>
          </a:prstGeom>
        </p:spPr>
      </p:pic>
      <p:sp>
        <p:nvSpPr>
          <p:cNvPr id="12" name="TextBox 11"/>
          <p:cNvSpPr txBox="1"/>
          <p:nvPr userDrawn="1"/>
        </p:nvSpPr>
        <p:spPr>
          <a:xfrm>
            <a:off x="990600" y="387458"/>
            <a:ext cx="3352800" cy="907941"/>
          </a:xfrm>
          <a:prstGeom prst="rect">
            <a:avLst/>
          </a:prstGeom>
          <a:noFill/>
        </p:spPr>
        <p:txBody>
          <a:bodyPr wrap="square" rtlCol="0">
            <a:spAutoFit/>
          </a:bodyPr>
          <a:lstStyle/>
          <a:p>
            <a:pPr algn="ctr"/>
            <a:r>
              <a:rPr lang="en-US" sz="4400" b="1" spc="800" baseline="0" dirty="0" smtClean="0">
                <a:solidFill>
                  <a:srgbClr val="002060"/>
                </a:solidFill>
              </a:rPr>
              <a:t>PEPFAR</a:t>
            </a:r>
          </a:p>
          <a:p>
            <a:pPr algn="ctr"/>
            <a:r>
              <a:rPr lang="en-US" sz="900" b="1" dirty="0" smtClean="0">
                <a:solidFill>
                  <a:srgbClr val="002060"/>
                </a:solidFill>
              </a:rPr>
              <a:t>U.S.</a:t>
            </a:r>
            <a:r>
              <a:rPr lang="en-US" sz="900" b="1" baseline="0" dirty="0" smtClean="0">
                <a:solidFill>
                  <a:srgbClr val="002060"/>
                </a:solidFill>
              </a:rPr>
              <a:t> President’s Emergency Plan for AIDS Relief</a:t>
            </a:r>
            <a:endParaRPr lang="en-US" sz="900" b="1" dirty="0">
              <a:solidFill>
                <a:srgbClr val="002060"/>
              </a:solidFill>
            </a:endParaRPr>
          </a:p>
        </p:txBody>
      </p:sp>
      <p:sp>
        <p:nvSpPr>
          <p:cNvPr id="4" name="Text Placeholder 3"/>
          <p:cNvSpPr>
            <a:spLocks noGrp="1"/>
          </p:cNvSpPr>
          <p:nvPr>
            <p:ph type="body" sz="quarter" idx="13"/>
          </p:nvPr>
        </p:nvSpPr>
        <p:spPr>
          <a:xfrm>
            <a:off x="0" y="3352800"/>
            <a:ext cx="9144000" cy="1447800"/>
          </a:xfrm>
        </p:spPr>
        <p:txBody>
          <a:bodyPr>
            <a:normAutofit/>
          </a:bodyPr>
          <a:lstStyle>
            <a:lvl1pPr marL="0" indent="0" algn="ctr">
              <a:buNone/>
              <a:defRPr sz="1800"/>
            </a:lvl1pPr>
          </a:lstStyle>
          <a:p>
            <a:pPr lvl="0"/>
            <a:r>
              <a:rPr lang="en-US" dirty="0" smtClean="0"/>
              <a:t>Click to edit Master text styles</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3800" y="152644"/>
            <a:ext cx="1194802" cy="1377568"/>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548640"/>
          </a:xfrm>
          <a:prstGeom prst="rect">
            <a:avLst/>
          </a:prstGeom>
        </p:spPr>
        <p:txBody>
          <a:bodyPr/>
          <a:lstStyle>
            <a:lvl1pPr>
              <a:defRPr>
                <a:solidFill>
                  <a:schemeClr val="accent1"/>
                </a:solidFill>
              </a:defRPr>
            </a:lvl1pPr>
          </a:lstStyle>
          <a:p>
            <a:endParaRPr lang="en-US" dirty="0"/>
          </a:p>
        </p:txBody>
      </p:sp>
      <p:sp>
        <p:nvSpPr>
          <p:cNvPr id="3" name="Content Placeholder 2"/>
          <p:cNvSpPr>
            <a:spLocks noGrp="1"/>
          </p:cNvSpPr>
          <p:nvPr>
            <p:ph idx="1"/>
          </p:nvPr>
        </p:nvSpPr>
        <p:spPr>
          <a:xfrm>
            <a:off x="822960" y="1100628"/>
            <a:ext cx="7520940" cy="5300172"/>
          </a:xfrm>
        </p:spPr>
        <p:txBody>
          <a:bodyPr/>
          <a:lstStyle>
            <a:lvl1pPr marL="344488" indent="-344488">
              <a:buFont typeface="Arial" panose="020B0604020202020204" pitchFamily="34" charset="0"/>
              <a:buChar char="•"/>
              <a:defRPr/>
            </a:lvl1pPr>
            <a:lvl2pPr marL="688975" indent="-344488">
              <a:buFont typeface="Courier New" panose="02070309020205020404" pitchFamily="49" charset="0"/>
              <a:buChar char="o"/>
              <a:defRPr/>
            </a:lvl2pPr>
            <a:lvl3pPr marL="1033463" indent="-247650">
              <a:buSzPct val="95000"/>
              <a:buFont typeface="Arial" panose="020B0604020202020204" pitchFamily="34" charset="0"/>
              <a:buChar char="•"/>
              <a:defRPr/>
            </a:lvl3pPr>
            <a:lvl4pPr marL="914400" indent="-225425">
              <a:buFont typeface="Arial" panose="020B0604020202020204" pitchFamily="34" charset="0"/>
              <a:buChar char="•"/>
              <a:defRPr/>
            </a:lvl4pPr>
            <a:lvl5pPr marL="1139825" indent="-225425">
              <a:buFont typeface="Calibri" panose="020F0502020204030204" pitchFamily="34" charset="0"/>
              <a:buChar char="‒"/>
              <a:defRPr>
                <a:solidFill>
                  <a:schemeClr val="tx1">
                    <a:lumMod val="50000"/>
                    <a:lumOff val="50000"/>
                  </a:schemeClr>
                </a:solidFill>
                <a:latin typeface="Calibri" panose="020F0502020204030204" pitchFamily="34" charset="0"/>
              </a:defRPr>
            </a:lvl5pPr>
            <a:lvl6pPr marL="1376363" indent="-236538">
              <a:buFont typeface="Calibri" panose="020F0502020204030204" pitchFamily="34" charset="0"/>
              <a:buChar char="‒"/>
              <a:defRPr>
                <a:solidFill>
                  <a:schemeClr val="tx1">
                    <a:lumMod val="50000"/>
                    <a:lumOff val="50000"/>
                  </a:schemeClr>
                </a:solidFill>
                <a:latin typeface="Calibri" panose="020F0502020204030204" pitchFamily="34" charset="0"/>
              </a:defRPr>
            </a:lvl6pPr>
            <a:lvl7pPr marL="1603375" indent="-227013">
              <a:buFont typeface="Arial" panose="020B0604020202020204" pitchFamily="34" charset="0"/>
              <a:buChar char="•"/>
              <a:defRPr>
                <a:solidFill>
                  <a:schemeClr val="tx1">
                    <a:lumMod val="50000"/>
                    <a:lumOff val="50000"/>
                  </a:schemeClr>
                </a:solidFill>
                <a:latin typeface="Calibri" panose="020F0502020204030204" pitchFamily="34" charset="0"/>
              </a:defRPr>
            </a:lvl7pPr>
            <a:lvl8pPr marL="1828800" indent="-225425">
              <a:buFont typeface="Arial" panose="020B0604020202020204" pitchFamily="34" charset="0"/>
              <a:buChar char="•"/>
              <a:defRPr/>
            </a:lvl8pPr>
            <a:lvl9pPr marL="2054225" indent="-225425">
              <a:buFont typeface="Arial" panose="020B0604020202020204" pitchFamily="34" charset="0"/>
              <a:buChar char="•"/>
              <a:defRPr/>
            </a:lvl9pPr>
          </a:lstStyle>
          <a:p>
            <a:pPr lvl="0"/>
            <a:r>
              <a:rPr lang="en-US" dirty="0" smtClean="0"/>
              <a:t>Click to edit Master text styles</a:t>
            </a:r>
          </a:p>
          <a:p>
            <a:pPr lvl="1"/>
            <a:r>
              <a:rPr lang="en-US" dirty="0" smtClean="0"/>
              <a:t>Second Level</a:t>
            </a:r>
          </a:p>
          <a:p>
            <a:pPr lvl="3"/>
            <a:r>
              <a:rPr lang="en-US" dirty="0" smtClean="0"/>
              <a:t>Third Level</a:t>
            </a:r>
          </a:p>
          <a:p>
            <a:pPr lvl="4"/>
            <a:r>
              <a:rPr lang="en-US" dirty="0" smtClean="0"/>
              <a:t>Fourth Level</a:t>
            </a:r>
          </a:p>
          <a:p>
            <a:pPr lvl="5"/>
            <a:r>
              <a:rPr lang="en-US" dirty="0" smtClean="0"/>
              <a:t>Fifth</a:t>
            </a:r>
          </a:p>
          <a:p>
            <a:pPr lvl="6"/>
            <a:r>
              <a:rPr lang="en-US" dirty="0" smtClean="0"/>
              <a:t>Sixth</a:t>
            </a:r>
          </a:p>
          <a:p>
            <a:pPr lvl="7"/>
            <a:r>
              <a:rPr lang="en-US" dirty="0" smtClean="0"/>
              <a:t>Seventh</a:t>
            </a:r>
          </a:p>
          <a:p>
            <a:pPr lvl="8"/>
            <a:r>
              <a:rPr lang="en-US" dirty="0" smtClean="0"/>
              <a:t>Eighth</a:t>
            </a:r>
          </a:p>
          <a:p>
            <a:pPr lvl="8"/>
            <a:endParaRPr lang="en-US" dirty="0" smtClean="0"/>
          </a:p>
        </p:txBody>
      </p:sp>
      <p:sp>
        <p:nvSpPr>
          <p:cNvPr id="11" name="Slide Number Placeholder 5"/>
          <p:cNvSpPr>
            <a:spLocks noGrp="1"/>
          </p:cNvSpPr>
          <p:nvPr>
            <p:ph type="sldNum" sz="quarter" idx="4"/>
          </p:nvPr>
        </p:nvSpPr>
        <p:spPr>
          <a:xfrm>
            <a:off x="8534400" y="6446519"/>
            <a:ext cx="365760" cy="365760"/>
          </a:xfrm>
          <a:prstGeom prst="ellipse">
            <a:avLst/>
          </a:prstGeom>
          <a:ln>
            <a:solidFill>
              <a:schemeClr val="bg1"/>
            </a:solidFill>
          </a:ln>
        </p:spPr>
        <p:txBody>
          <a:bodyPr lIns="0" tIns="0" rIns="0" bIns="0" anchor="ctr" anchorCtr="0"/>
          <a:lstStyle>
            <a:lvl1pPr algn="ctr">
              <a:defRPr sz="1100">
                <a:solidFill>
                  <a:schemeClr val="bg1"/>
                </a:solidFill>
                <a:latin typeface="Calibri" panose="020F0502020204030204" pitchFamily="34" charset="0"/>
              </a:defRPr>
            </a:lvl1pPr>
          </a:lstStyle>
          <a:p>
            <a:fld id="{2720EF26-1E39-4F64-8236-ED355D806952}" type="slidenum">
              <a:rPr lang="en-US" smtClean="0"/>
              <a:pPr/>
              <a:t>‹#›</a:t>
            </a:fld>
            <a:endParaRPr lang="en-US" dirty="0"/>
          </a:p>
        </p:txBody>
      </p:sp>
      <p:pic>
        <p:nvPicPr>
          <p:cNvPr id="7" name="Picture 6" descr="PEPFAR Logo (JPG format).jpg"/>
          <p:cNvPicPr>
            <a:picLocks noChangeAspect="1"/>
          </p:cNvPicPr>
          <p:nvPr userDrawn="1"/>
        </p:nvPicPr>
        <p:blipFill rotWithShape="1">
          <a:blip r:embed="rId2" cstate="print"/>
          <a:srcRect l="8681" t="8771" r="13513" b="13557"/>
          <a:stretch/>
        </p:blipFill>
        <p:spPr>
          <a:xfrm>
            <a:off x="593963" y="6388946"/>
            <a:ext cx="457993" cy="4572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525" y="6400800"/>
            <a:ext cx="396542" cy="457200"/>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5" name="Freeform 14"/>
          <p:cNvSpPr/>
          <p:nvPr userDrawn="1"/>
        </p:nvSpPr>
        <p:spPr>
          <a:xfrm>
            <a:off x="1777514" y="3352800"/>
            <a:ext cx="7366486" cy="3505200"/>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5"/>
          <p:cNvSpPr>
            <a:spLocks noGrp="1"/>
          </p:cNvSpPr>
          <p:nvPr>
            <p:ph type="sldNum" sz="quarter" idx="12"/>
          </p:nvPr>
        </p:nvSpPr>
        <p:spPr>
          <a:xfrm>
            <a:off x="8534400" y="6446519"/>
            <a:ext cx="365760" cy="365760"/>
          </a:xfrm>
          <a:prstGeom prst="ellipse">
            <a:avLst/>
          </a:prstGeom>
          <a:ln>
            <a:solidFill>
              <a:schemeClr val="bg1"/>
            </a:solidFill>
          </a:ln>
        </p:spPr>
        <p:txBody>
          <a:bodyPr anchor="ctr" anchorCtr="1"/>
          <a:lstStyle>
            <a:lvl1pPr>
              <a:defRPr>
                <a:solidFill>
                  <a:schemeClr val="bg1"/>
                </a:solidFill>
              </a:defRPr>
            </a:lvl1pPr>
          </a:lstStyle>
          <a:p>
            <a:fld id="{2720EF26-1E39-4F64-8236-ED355D806952}" type="slidenum">
              <a:rPr lang="en-US" smtClean="0"/>
              <a:pPr/>
              <a:t>‹#›</a:t>
            </a:fld>
            <a:endParaRPr lang="en-US" dirty="0"/>
          </a:p>
        </p:txBody>
      </p:sp>
      <p:sp>
        <p:nvSpPr>
          <p:cNvPr id="14" name="Right Triangle 13"/>
          <p:cNvSpPr/>
          <p:nvPr userDrawn="1"/>
        </p:nvSpPr>
        <p:spPr>
          <a:xfrm>
            <a:off x="0" y="3352800"/>
            <a:ext cx="3571875" cy="3505200"/>
          </a:xfrm>
          <a:prstGeom prst="rtTriangle">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p:cNvSpPr>
            <a:spLocks noGrp="1"/>
          </p:cNvSpPr>
          <p:nvPr>
            <p:ph type="body" sz="quarter" idx="13"/>
          </p:nvPr>
        </p:nvSpPr>
        <p:spPr>
          <a:xfrm>
            <a:off x="0" y="3352800"/>
            <a:ext cx="9144000" cy="1447800"/>
          </a:xfrm>
        </p:spPr>
        <p:txBody>
          <a:bodyPr>
            <a:normAutofit/>
          </a:bodyPr>
          <a:lstStyle>
            <a:lvl1pPr marL="0" indent="0" algn="ctr">
              <a:buNone/>
              <a:defRPr sz="1800"/>
            </a:lvl1pPr>
          </a:lstStyle>
          <a:p>
            <a:pPr lvl="0"/>
            <a:r>
              <a:rPr lang="en-US" dirty="0" smtClean="0"/>
              <a:t>Click to edit Master text styles</a:t>
            </a:r>
          </a:p>
        </p:txBody>
      </p:sp>
      <p:sp>
        <p:nvSpPr>
          <p:cNvPr id="11" name="Title 1"/>
          <p:cNvSpPr>
            <a:spLocks noGrp="1"/>
          </p:cNvSpPr>
          <p:nvPr>
            <p:ph type="ctrTitle"/>
          </p:nvPr>
        </p:nvSpPr>
        <p:spPr>
          <a:xfrm>
            <a:off x="0" y="2020198"/>
            <a:ext cx="9144000" cy="1204306"/>
          </a:xfrm>
          <a:prstGeom prst="rect">
            <a:avLst/>
          </a:prstGeom>
        </p:spPr>
        <p:txBody>
          <a:bodyPr bIns="9144" anchor="b"/>
          <a:lstStyle>
            <a:lvl1pPr algn="ctr">
              <a:defRPr sz="3600">
                <a:solidFill>
                  <a:schemeClr val="tx1">
                    <a:lumMod val="50000"/>
                    <a:lumOff val="50000"/>
                  </a:schemeClr>
                </a:solidFill>
              </a:defRPr>
            </a:lvl1pPr>
          </a:lstStyle>
          <a:p>
            <a:r>
              <a:rPr lang="en-US" dirty="0" smtClean="0"/>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118" y="6377374"/>
            <a:ext cx="410282" cy="473042"/>
          </a:xfrm>
          <a:prstGeom prst="rect">
            <a:avLst/>
          </a:prstGeom>
        </p:spPr>
      </p:pic>
      <p:pic>
        <p:nvPicPr>
          <p:cNvPr id="13" name="Picture 12" descr="PEPFAR Logo (JPG format).jpg"/>
          <p:cNvPicPr>
            <a:picLocks noChangeAspect="1"/>
          </p:cNvPicPr>
          <p:nvPr userDrawn="1"/>
        </p:nvPicPr>
        <p:blipFill rotWithShape="1">
          <a:blip r:embed="rId3" cstate="print"/>
          <a:srcRect l="8681" t="8771" r="13513" b="13557"/>
          <a:stretch/>
        </p:blipFill>
        <p:spPr>
          <a:xfrm>
            <a:off x="685800" y="6404345"/>
            <a:ext cx="457993" cy="457200"/>
          </a:xfrm>
          <a:prstGeom prst="rect">
            <a:avLst/>
          </a:prstGeom>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5227320"/>
          </a:xfrm>
        </p:spPr>
        <p:txBody>
          <a:bodyPr/>
          <a:lstStyle>
            <a:lvl1pPr>
              <a:defRPr sz="2400">
                <a:latin typeface="Calibri" panose="020F0502020204030204" pitchFamily="34" charset="0"/>
              </a:defRPr>
            </a:lvl1pPr>
            <a:lvl2pPr>
              <a:defRPr sz="2000"/>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600">
                <a:latin typeface="Calibri" panose="020F0502020204030204" pitchFamily="34" charset="0"/>
              </a:defRPr>
            </a:lvl6pPr>
            <a:lvl7pPr>
              <a:defRPr sz="1200" b="0">
                <a:solidFill>
                  <a:schemeClr val="tx1">
                    <a:lumMod val="50000"/>
                    <a:lumOff val="50000"/>
                  </a:schemeClr>
                </a:solidFill>
                <a:latin typeface="Calibri" panose="020F0502020204030204" pitchFamily="34" charset="0"/>
              </a:defRPr>
            </a:lvl7pPr>
            <a:lvl8pPr>
              <a:defRPr sz="1200"/>
            </a:lvl8pPr>
            <a:lvl9pPr>
              <a:defRPr sz="1200"/>
            </a:lvl9pPr>
          </a:lstStyle>
          <a:p>
            <a:pPr lvl="0"/>
            <a:r>
              <a:rPr lang="en-US" dirty="0" smtClean="0"/>
              <a:t>Click to edit Master text styles</a:t>
            </a:r>
          </a:p>
          <a:p>
            <a:pPr lvl="1"/>
            <a:r>
              <a:rPr lang="en-US" dirty="0" smtClean="0"/>
              <a:t>Second Level</a:t>
            </a:r>
          </a:p>
          <a:p>
            <a:pPr lvl="3"/>
            <a:r>
              <a:rPr lang="en-US" dirty="0" smtClean="0"/>
              <a:t>Third Level</a:t>
            </a:r>
          </a:p>
          <a:p>
            <a:pPr lvl="4"/>
            <a:r>
              <a:rPr lang="en-US" dirty="0" smtClean="0"/>
              <a:t>Fourth Level</a:t>
            </a:r>
          </a:p>
          <a:p>
            <a:pPr lvl="5"/>
            <a:r>
              <a:rPr lang="en-US" dirty="0" smtClean="0"/>
              <a:t>Fifth</a:t>
            </a:r>
          </a:p>
          <a:p>
            <a:pPr lvl="6"/>
            <a:r>
              <a:rPr lang="en-US" dirty="0" smtClean="0"/>
              <a:t>Sixth</a:t>
            </a:r>
          </a:p>
          <a:p>
            <a:pPr lvl="7"/>
            <a:r>
              <a:rPr lang="en-US" dirty="0" smtClean="0"/>
              <a:t>Seventh</a:t>
            </a:r>
          </a:p>
          <a:p>
            <a:pPr lvl="8"/>
            <a:r>
              <a:rPr lang="en-US" dirty="0" smtClean="0"/>
              <a:t>Eighth</a:t>
            </a:r>
          </a:p>
        </p:txBody>
      </p:sp>
      <p:sp>
        <p:nvSpPr>
          <p:cNvPr id="4" name="Content Placeholder 3"/>
          <p:cNvSpPr>
            <a:spLocks noGrp="1"/>
          </p:cNvSpPr>
          <p:nvPr>
            <p:ph sz="half" idx="2"/>
          </p:nvPr>
        </p:nvSpPr>
        <p:spPr>
          <a:xfrm>
            <a:off x="4700016" y="1097280"/>
            <a:ext cx="3200400" cy="5227320"/>
          </a:xfrm>
        </p:spPr>
        <p:txBody>
          <a:bodyPr/>
          <a:lstStyle>
            <a:lvl1pPr>
              <a:defRPr sz="2400">
                <a:solidFill>
                  <a:schemeClr val="tx1">
                    <a:lumMod val="50000"/>
                    <a:lumOff val="50000"/>
                  </a:schemeClr>
                </a:solidFill>
                <a:latin typeface="Calibri" panose="020F0502020204030204" pitchFamily="34" charset="0"/>
              </a:defRPr>
            </a:lvl1pPr>
            <a:lvl2pPr>
              <a:defRPr sz="2000"/>
            </a:lvl2pPr>
            <a:lvl3pPr>
              <a:defRPr sz="2000">
                <a:solidFill>
                  <a:schemeClr val="tx1">
                    <a:lumMod val="50000"/>
                    <a:lumOff val="50000"/>
                  </a:schemeClr>
                </a:solidFill>
                <a:latin typeface="Calibri" panose="020F0502020204030204" pitchFamily="34" charset="0"/>
              </a:defRPr>
            </a:lvl3pPr>
            <a:lvl4pPr>
              <a:defRPr sz="1800">
                <a:solidFill>
                  <a:schemeClr val="tx1">
                    <a:lumMod val="50000"/>
                    <a:lumOff val="50000"/>
                  </a:schemeClr>
                </a:solidFill>
                <a:latin typeface="Calibri" panose="020F0502020204030204" pitchFamily="34" charset="0"/>
              </a:defRPr>
            </a:lvl4pPr>
            <a:lvl5pPr>
              <a:defRPr sz="1800">
                <a:solidFill>
                  <a:schemeClr val="tx1">
                    <a:lumMod val="50000"/>
                    <a:lumOff val="50000"/>
                  </a:schemeClr>
                </a:solidFill>
                <a:latin typeface="Calibri" panose="020F0502020204030204" pitchFamily="34" charset="0"/>
              </a:defRPr>
            </a:lvl5pPr>
            <a:lvl6pPr>
              <a:defRPr sz="1600">
                <a:solidFill>
                  <a:schemeClr val="tx1">
                    <a:lumMod val="50000"/>
                    <a:lumOff val="50000"/>
                  </a:schemeClr>
                </a:solidFill>
                <a:latin typeface="Calibri" panose="020F0502020204030204" pitchFamily="34" charset="0"/>
              </a:defRPr>
            </a:lvl6pPr>
            <a:lvl7pPr>
              <a:defRPr sz="1200">
                <a:solidFill>
                  <a:schemeClr val="tx1">
                    <a:lumMod val="50000"/>
                    <a:lumOff val="50000"/>
                  </a:schemeClr>
                </a:solidFill>
                <a:latin typeface="Calibri" panose="020F0502020204030204" pitchFamily="34" charset="0"/>
              </a:defRPr>
            </a:lvl7pPr>
            <a:lvl8pPr>
              <a:defRPr sz="1200"/>
            </a:lvl8pPr>
            <a:lvl9pPr>
              <a:defRPr sz="1200"/>
            </a:lvl9pPr>
          </a:lstStyle>
          <a:p>
            <a:pPr lvl="0"/>
            <a:r>
              <a:rPr lang="en-US" dirty="0" smtClean="0"/>
              <a:t>Click to edit Master text styles</a:t>
            </a:r>
          </a:p>
          <a:p>
            <a:pPr lvl="1"/>
            <a:r>
              <a:rPr lang="en-US" dirty="0" smtClean="0"/>
              <a:t>Second Level</a:t>
            </a:r>
          </a:p>
          <a:p>
            <a:pPr lvl="3"/>
            <a:r>
              <a:rPr lang="en-US" dirty="0" smtClean="0"/>
              <a:t>Third Level</a:t>
            </a:r>
          </a:p>
          <a:p>
            <a:pPr lvl="4"/>
            <a:r>
              <a:rPr lang="en-US" dirty="0" smtClean="0"/>
              <a:t>Fourth Level</a:t>
            </a:r>
          </a:p>
          <a:p>
            <a:pPr lvl="5"/>
            <a:r>
              <a:rPr lang="en-US" dirty="0" smtClean="0"/>
              <a:t>Fifth</a:t>
            </a:r>
          </a:p>
          <a:p>
            <a:pPr lvl="6"/>
            <a:r>
              <a:rPr lang="en-US" dirty="0" smtClean="0"/>
              <a:t>Sixth</a:t>
            </a:r>
          </a:p>
          <a:p>
            <a:pPr lvl="7"/>
            <a:r>
              <a:rPr lang="en-US" dirty="0" smtClean="0"/>
              <a:t>Seventh</a:t>
            </a:r>
          </a:p>
          <a:p>
            <a:pPr lvl="8"/>
            <a:r>
              <a:rPr lang="en-US" dirty="0" smtClean="0"/>
              <a:t>Eighth</a:t>
            </a:r>
          </a:p>
        </p:txBody>
      </p:sp>
      <p:sp>
        <p:nvSpPr>
          <p:cNvPr id="7" name="Slide Number Placeholder 6"/>
          <p:cNvSpPr>
            <a:spLocks noGrp="1"/>
          </p:cNvSpPr>
          <p:nvPr>
            <p:ph type="sldNum" sz="quarter" idx="12"/>
          </p:nvPr>
        </p:nvSpPr>
        <p:spPr>
          <a:xfrm>
            <a:off x="8534400" y="6446519"/>
            <a:ext cx="365760" cy="365760"/>
          </a:xfrm>
          <a:prstGeom prst="ellipse">
            <a:avLst/>
          </a:prstGeom>
        </p:spPr>
        <p:txBody>
          <a:bodyPr/>
          <a:lstStyle/>
          <a:p>
            <a:fld id="{2720EF26-1E39-4F64-8236-ED355D806952}" type="slidenum">
              <a:rPr lang="en-US" smtClean="0"/>
              <a:t>‹#›</a:t>
            </a:fld>
            <a:endParaRPr lang="en-US"/>
          </a:p>
        </p:txBody>
      </p:sp>
      <p:sp>
        <p:nvSpPr>
          <p:cNvPr id="5" name="Title 1"/>
          <p:cNvSpPr>
            <a:spLocks noGrp="1"/>
          </p:cNvSpPr>
          <p:nvPr>
            <p:ph type="title"/>
          </p:nvPr>
        </p:nvSpPr>
        <p:spPr>
          <a:xfrm>
            <a:off x="457200" y="365760"/>
            <a:ext cx="8229600" cy="548640"/>
          </a:xfrm>
          <a:prstGeom prst="rect">
            <a:avLst/>
          </a:prstGeom>
        </p:spPr>
        <p:txBody>
          <a:bodyPr/>
          <a:lstStyle>
            <a:lvl1pPr>
              <a:defRPr>
                <a:solidFill>
                  <a:schemeClr val="accent1"/>
                </a:solidFill>
              </a:defRPr>
            </a:lvl1pPr>
          </a:lstStyle>
          <a:p>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118" y="6377374"/>
            <a:ext cx="410282" cy="473042"/>
          </a:xfrm>
          <a:prstGeom prst="rect">
            <a:avLst/>
          </a:prstGeom>
        </p:spPr>
      </p:pic>
      <p:pic>
        <p:nvPicPr>
          <p:cNvPr id="8" name="Picture 7" descr="PEPFAR Logo (JPG format).jpg"/>
          <p:cNvPicPr>
            <a:picLocks noChangeAspect="1"/>
          </p:cNvPicPr>
          <p:nvPr userDrawn="1"/>
        </p:nvPicPr>
        <p:blipFill rotWithShape="1">
          <a:blip r:embed="rId3" cstate="print"/>
          <a:srcRect l="8681" t="8771" r="13513" b="13557"/>
          <a:stretch/>
        </p:blipFill>
        <p:spPr>
          <a:xfrm>
            <a:off x="685800" y="6404345"/>
            <a:ext cx="457993" cy="457200"/>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34400" y="6446519"/>
            <a:ext cx="365760" cy="365760"/>
          </a:xfrm>
          <a:prstGeom prst="ellipse">
            <a:avLst/>
          </a:prstGeom>
        </p:spPr>
        <p:txBody>
          <a:bodyPr/>
          <a:lstStyle/>
          <a:p>
            <a:fld id="{2720EF26-1E39-4F64-8236-ED355D806952}" type="slidenum">
              <a:rPr lang="en-US" smtClean="0"/>
              <a:t>‹#›</a:t>
            </a:fld>
            <a:endParaRPr lang="en-US"/>
          </a:p>
        </p:txBody>
      </p:sp>
      <p:sp>
        <p:nvSpPr>
          <p:cNvPr id="3" name="Title 1"/>
          <p:cNvSpPr>
            <a:spLocks noGrp="1"/>
          </p:cNvSpPr>
          <p:nvPr>
            <p:ph type="title"/>
          </p:nvPr>
        </p:nvSpPr>
        <p:spPr>
          <a:xfrm>
            <a:off x="457200" y="365760"/>
            <a:ext cx="8229600" cy="548640"/>
          </a:xfrm>
          <a:prstGeom prst="rect">
            <a:avLst/>
          </a:prstGeom>
        </p:spPr>
        <p:txBody>
          <a:bodyPr/>
          <a:lstStyle>
            <a:lvl1pPr>
              <a:defRPr>
                <a:solidFill>
                  <a:schemeClr val="accent1"/>
                </a:solidFill>
              </a:defRPr>
            </a:lvl1pPr>
          </a:lstStyle>
          <a:p>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118" y="6377374"/>
            <a:ext cx="410282" cy="473042"/>
          </a:xfrm>
          <a:prstGeom prst="rect">
            <a:avLst/>
          </a:prstGeom>
        </p:spPr>
      </p:pic>
      <p:pic>
        <p:nvPicPr>
          <p:cNvPr id="6" name="Picture 5" descr="PEPFAR Logo (JPG format).jpg"/>
          <p:cNvPicPr>
            <a:picLocks noChangeAspect="1"/>
          </p:cNvPicPr>
          <p:nvPr userDrawn="1"/>
        </p:nvPicPr>
        <p:blipFill rotWithShape="1">
          <a:blip r:embed="rId3" cstate="print"/>
          <a:srcRect l="8681" t="8771" r="13513" b="13557"/>
          <a:stretch/>
        </p:blipFill>
        <p:spPr>
          <a:xfrm>
            <a:off x="685800" y="6404345"/>
            <a:ext cx="457993" cy="45720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7"/>
          <p:cNvSpPr/>
          <p:nvPr/>
        </p:nvSpPr>
        <p:spPr>
          <a:xfrm>
            <a:off x="1775132" y="6400799"/>
            <a:ext cx="7368867" cy="45720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userDrawn="1"/>
        </p:nvSpPr>
        <p:spPr>
          <a:xfrm>
            <a:off x="-2382" y="6400800"/>
            <a:ext cx="6250782" cy="45720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 level</a:t>
            </a:r>
          </a:p>
          <a:p>
            <a:pPr lvl="8"/>
            <a:r>
              <a:rPr lang="en-US" dirty="0" smtClean="0"/>
              <a:t>Ninth level</a:t>
            </a:r>
          </a:p>
          <a:p>
            <a:pPr lvl="8"/>
            <a:endParaRPr lang="en-US" dirty="0" smtClean="0"/>
          </a:p>
        </p:txBody>
      </p:sp>
      <p:sp>
        <p:nvSpPr>
          <p:cNvPr id="10" name="Slide Number Placeholder 5"/>
          <p:cNvSpPr>
            <a:spLocks noGrp="1"/>
          </p:cNvSpPr>
          <p:nvPr>
            <p:ph type="sldNum" sz="quarter" idx="4"/>
          </p:nvPr>
        </p:nvSpPr>
        <p:spPr>
          <a:xfrm>
            <a:off x="8534400" y="6446519"/>
            <a:ext cx="365760" cy="365760"/>
          </a:xfrm>
          <a:prstGeom prst="ellipse">
            <a:avLst/>
          </a:prstGeom>
          <a:ln>
            <a:solidFill>
              <a:schemeClr val="bg1"/>
            </a:solidFill>
          </a:ln>
        </p:spPr>
        <p:txBody>
          <a:bodyPr lIns="0" tIns="0" rIns="0" bIns="0" anchor="ctr" anchorCtr="1"/>
          <a:lstStyle>
            <a:lvl1pPr algn="ctr">
              <a:defRPr sz="1100">
                <a:solidFill>
                  <a:schemeClr val="bg1"/>
                </a:solidFill>
                <a:latin typeface="Calibri" panose="020F0502020204030204" pitchFamily="34" charset="0"/>
              </a:defRPr>
            </a:lvl1pPr>
          </a:lstStyle>
          <a:p>
            <a:fld id="{2720EF26-1E39-4F64-8236-ED355D80695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Lst>
  <p:timing>
    <p:tnLst>
      <p:par>
        <p:cTn id="1" dur="indefinite" restart="never" nodeType="tmRoot"/>
      </p:par>
    </p:tnLst>
  </p:timing>
  <p:hf hdr="0" ftr="0" dt="0"/>
  <p:txStyles>
    <p:titleStyle>
      <a:lvl1pPr algn="l" defTabSz="914400" rtl="0" eaLnBrk="1" latinLnBrk="0" hangingPunct="1">
        <a:spcBef>
          <a:spcPct val="0"/>
        </a:spcBef>
        <a:buNone/>
        <a:defRPr sz="3600" b="1" kern="1200" cap="none" baseline="0">
          <a:solidFill>
            <a:schemeClr val="tx1"/>
          </a:solidFill>
          <a:latin typeface="Calibri" panose="020F0502020204030204" pitchFamily="34" charset="0"/>
          <a:ea typeface="+mj-ea"/>
          <a:cs typeface="+mj-cs"/>
        </a:defRPr>
      </a:lvl1pPr>
    </p:titleStyle>
    <p:bodyStyle>
      <a:lvl1pPr marL="457200" indent="-457200" algn="l" defTabSz="914400" rtl="0" eaLnBrk="1" latinLnBrk="0" hangingPunct="1">
        <a:spcBef>
          <a:spcPts val="800"/>
        </a:spcBef>
        <a:buFont typeface="Arial" pitchFamily="34" charset="0"/>
        <a:buChar char="•"/>
        <a:defRPr sz="2800" b="0" kern="1200">
          <a:solidFill>
            <a:schemeClr val="tx1">
              <a:lumMod val="50000"/>
              <a:lumOff val="50000"/>
            </a:schemeClr>
          </a:solidFill>
          <a:latin typeface="Calibri" panose="020F0502020204030204" pitchFamily="34" charset="0"/>
          <a:ea typeface="+mn-ea"/>
          <a:cs typeface="+mn-cs"/>
        </a:defRPr>
      </a:lvl1pPr>
      <a:lvl2pPr marL="795338" indent="-333375" algn="l" defTabSz="914400" rtl="0" eaLnBrk="1" latinLnBrk="0" hangingPunct="1">
        <a:spcBef>
          <a:spcPts val="300"/>
        </a:spcBef>
        <a:buClr>
          <a:schemeClr val="accent2"/>
        </a:buClr>
        <a:buFont typeface="Courier New" panose="02070309020205020404" pitchFamily="49" charset="0"/>
        <a:buChar char="o"/>
        <a:defRPr sz="2400" kern="1200">
          <a:solidFill>
            <a:schemeClr val="tx1">
              <a:lumMod val="50000"/>
              <a:lumOff val="50000"/>
            </a:schemeClr>
          </a:solidFill>
          <a:latin typeface="Calibri" panose="020F0502020204030204" pitchFamily="34" charset="0"/>
          <a:ea typeface="+mn-ea"/>
          <a:cs typeface="+mn-cs"/>
        </a:defRPr>
      </a:lvl2pPr>
      <a:lvl3pPr marL="1139825" indent="-344488" algn="l" defTabSz="914400" rtl="0" eaLnBrk="1" latinLnBrk="0" hangingPunct="1">
        <a:spcBef>
          <a:spcPts val="300"/>
        </a:spcBef>
        <a:buClr>
          <a:schemeClr val="accent2"/>
        </a:buClr>
        <a:buFont typeface="Arial" panose="020B0604020202020204" pitchFamily="34" charset="0"/>
        <a:buChar char="•"/>
        <a:defRPr sz="2000" kern="1200">
          <a:solidFill>
            <a:schemeClr val="tx1">
              <a:lumMod val="50000"/>
              <a:lumOff val="50000"/>
            </a:schemeClr>
          </a:solidFill>
          <a:latin typeface="Calibri" panose="020F0502020204030204" pitchFamily="34" charset="0"/>
          <a:ea typeface="+mn-ea"/>
          <a:cs typeface="+mn-cs"/>
        </a:defRPr>
      </a:lvl3pPr>
      <a:lvl4pPr marL="1376363" indent="-236538" algn="l" defTabSz="914400" rtl="0" eaLnBrk="1" latinLnBrk="0" hangingPunct="1">
        <a:spcBef>
          <a:spcPts val="300"/>
        </a:spcBef>
        <a:buClr>
          <a:schemeClr val="accent2"/>
        </a:buClr>
        <a:buFont typeface="Calibri" panose="020F0502020204030204" pitchFamily="34" charset="0"/>
        <a:buChar char="⁻"/>
        <a:defRPr sz="1800" kern="1200">
          <a:solidFill>
            <a:schemeClr val="tx1">
              <a:lumMod val="50000"/>
              <a:lumOff val="50000"/>
            </a:schemeClr>
          </a:solidFill>
          <a:latin typeface="Calibri" panose="020F0502020204030204" pitchFamily="34" charset="0"/>
          <a:ea typeface="+mn-ea"/>
          <a:cs typeface="+mn-cs"/>
        </a:defRPr>
      </a:lvl4pPr>
      <a:lvl5pPr marL="1603375" indent="-227013" algn="l" defTabSz="914400" rtl="0" eaLnBrk="1" latinLnBrk="0" hangingPunct="1">
        <a:spcBef>
          <a:spcPts val="300"/>
        </a:spcBef>
        <a:buClr>
          <a:schemeClr val="accent2"/>
        </a:buClr>
        <a:buFont typeface="Calibri" panose="020F0502020204030204" pitchFamily="34" charset="0"/>
        <a:buChar char="⁻"/>
        <a:defRPr sz="1600" kern="1200">
          <a:solidFill>
            <a:schemeClr val="tx1">
              <a:lumMod val="50000"/>
              <a:lumOff val="50000"/>
            </a:schemeClr>
          </a:solidFill>
          <a:latin typeface="Calibri" panose="020F0502020204030204" pitchFamily="34" charset="0"/>
          <a:ea typeface="+mn-ea"/>
          <a:cs typeface="+mn-cs"/>
        </a:defRPr>
      </a:lvl5pPr>
      <a:lvl6pPr marL="1828800" indent="-225425" algn="l" defTabSz="914400" rtl="0" eaLnBrk="1" latinLnBrk="0" hangingPunct="1">
        <a:spcBef>
          <a:spcPts val="300"/>
        </a:spcBef>
        <a:buClr>
          <a:schemeClr val="accent2"/>
        </a:buClr>
        <a:buFont typeface="Wingdings" pitchFamily="2" charset="2"/>
        <a:buChar char="§"/>
        <a:defRPr sz="1400" kern="1200">
          <a:solidFill>
            <a:schemeClr val="tx1">
              <a:lumMod val="50000"/>
              <a:lumOff val="50000"/>
            </a:schemeClr>
          </a:solidFill>
          <a:latin typeface="Calibri" panose="020F0502020204030204" pitchFamily="34" charset="0"/>
          <a:ea typeface="+mn-ea"/>
          <a:cs typeface="+mn-cs"/>
        </a:defRPr>
      </a:lvl6pPr>
      <a:lvl7pPr marL="2054225" indent="-225425" algn="l" defTabSz="914400" rtl="0" eaLnBrk="1" latinLnBrk="0" hangingPunct="1">
        <a:spcBef>
          <a:spcPts val="300"/>
        </a:spcBef>
        <a:buClr>
          <a:schemeClr val="accent2"/>
        </a:buClr>
        <a:buFont typeface="Wingdings" pitchFamily="2" charset="2"/>
        <a:buChar char="§"/>
        <a:defRPr sz="1200" kern="1200">
          <a:solidFill>
            <a:schemeClr val="tx1">
              <a:lumMod val="50000"/>
              <a:lumOff val="50000"/>
            </a:schemeClr>
          </a:solidFill>
          <a:latin typeface="Calibri" panose="020F0502020204030204" pitchFamily="34" charset="0"/>
          <a:ea typeface="+mn-ea"/>
          <a:cs typeface="+mn-cs"/>
        </a:defRPr>
      </a:lvl7pPr>
      <a:lvl8pPr marL="2290763" indent="-236538" algn="l" defTabSz="914400" rtl="0" eaLnBrk="1" latinLnBrk="0" hangingPunct="1">
        <a:spcBef>
          <a:spcPts val="300"/>
        </a:spcBef>
        <a:buClr>
          <a:schemeClr val="accent2"/>
        </a:buClr>
        <a:buFont typeface="Wingdings" pitchFamily="2" charset="2"/>
        <a:buChar char="§"/>
        <a:defRPr sz="1200" kern="1200" baseline="0">
          <a:solidFill>
            <a:schemeClr val="tx1">
              <a:lumMod val="50000"/>
              <a:lumOff val="50000"/>
            </a:schemeClr>
          </a:solidFill>
          <a:latin typeface="Calibri" panose="020F0502020204030204" pitchFamily="34" charset="0"/>
          <a:ea typeface="+mn-ea"/>
          <a:cs typeface="+mn-cs"/>
        </a:defRPr>
      </a:lvl8pPr>
      <a:lvl9pPr marL="2517775" indent="-227013" algn="l" defTabSz="914400" rtl="0" eaLnBrk="1" latinLnBrk="0" hangingPunct="1">
        <a:spcBef>
          <a:spcPts val="300"/>
        </a:spcBef>
        <a:buClr>
          <a:schemeClr val="accent2"/>
        </a:buClr>
        <a:buFont typeface="Wingdings" pitchFamily="2" charset="2"/>
        <a:buChar char="§"/>
        <a:defRPr sz="1200" kern="1200">
          <a:solidFill>
            <a:schemeClr val="tx1">
              <a:lumMod val="50000"/>
              <a:lumOff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ICPI/tableau_training/wiki/Tips-for-using-MER-Structured-Datasets-with-Tableau"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ICPI Tableau Training</a:t>
            </a:r>
            <a:endParaRPr lang="en-US" dirty="0"/>
          </a:p>
        </p:txBody>
      </p:sp>
      <p:sp>
        <p:nvSpPr>
          <p:cNvPr id="3" name="Text Placeholder 2"/>
          <p:cNvSpPr>
            <a:spLocks noGrp="1"/>
          </p:cNvSpPr>
          <p:nvPr>
            <p:ph type="body" sz="quarter" idx="13"/>
          </p:nvPr>
        </p:nvSpPr>
        <p:spPr>
          <a:xfrm>
            <a:off x="0" y="3352800"/>
            <a:ext cx="9144000" cy="762000"/>
          </a:xfrm>
        </p:spPr>
        <p:txBody>
          <a:bodyPr/>
          <a:lstStyle/>
          <a:p>
            <a:r>
              <a:rPr lang="en-US" dirty="0" smtClean="0"/>
              <a:t>A DIV &amp; DAQ Collaboration</a:t>
            </a:r>
          </a:p>
          <a:p>
            <a:r>
              <a:rPr lang="en-US" dirty="0" smtClean="0"/>
              <a:t>June 21, 2018</a:t>
            </a:r>
          </a:p>
          <a:p>
            <a:endParaRPr lang="en-US" dirty="0"/>
          </a:p>
        </p:txBody>
      </p:sp>
      <p:sp>
        <p:nvSpPr>
          <p:cNvPr id="5" name="Text Placeholder 2"/>
          <p:cNvSpPr txBox="1">
            <a:spLocks/>
          </p:cNvSpPr>
          <p:nvPr/>
        </p:nvSpPr>
        <p:spPr>
          <a:xfrm>
            <a:off x="1066800" y="4343400"/>
            <a:ext cx="6934200" cy="1828800"/>
          </a:xfrm>
          <a:prstGeom prst="rect">
            <a:avLst/>
          </a:prstGeom>
        </p:spPr>
        <p:txBody>
          <a:bodyPr vert="horz" lIns="91440" tIns="45720" rIns="91440" bIns="45720" rtlCol="0">
            <a:normAutofit/>
          </a:bodyPr>
          <a:lstStyle>
            <a:lvl1pPr marL="0" indent="0" algn="ctr" defTabSz="914400" rtl="0" eaLnBrk="1" latinLnBrk="0" hangingPunct="1">
              <a:spcBef>
                <a:spcPts val="800"/>
              </a:spcBef>
              <a:buFont typeface="Arial" pitchFamily="34" charset="0"/>
              <a:buNone/>
              <a:defRPr sz="1800" b="0" kern="1200">
                <a:solidFill>
                  <a:schemeClr val="tx1">
                    <a:lumMod val="50000"/>
                    <a:lumOff val="50000"/>
                  </a:schemeClr>
                </a:solidFill>
                <a:latin typeface="Calibri" panose="020F0502020204030204" pitchFamily="34" charset="0"/>
                <a:ea typeface="+mn-ea"/>
                <a:cs typeface="+mn-cs"/>
              </a:defRPr>
            </a:lvl1pPr>
            <a:lvl2pPr marL="795338" indent="-333375" algn="l" defTabSz="914400" rtl="0" eaLnBrk="1" latinLnBrk="0" hangingPunct="1">
              <a:spcBef>
                <a:spcPts val="300"/>
              </a:spcBef>
              <a:buClr>
                <a:schemeClr val="accent2"/>
              </a:buClr>
              <a:buFont typeface="Courier New" panose="02070309020205020404" pitchFamily="49" charset="0"/>
              <a:buChar char="o"/>
              <a:defRPr sz="2400" kern="1200">
                <a:solidFill>
                  <a:schemeClr val="tx1">
                    <a:lumMod val="50000"/>
                    <a:lumOff val="50000"/>
                  </a:schemeClr>
                </a:solidFill>
                <a:latin typeface="Calibri" panose="020F0502020204030204" pitchFamily="34" charset="0"/>
                <a:ea typeface="+mn-ea"/>
                <a:cs typeface="+mn-cs"/>
              </a:defRPr>
            </a:lvl2pPr>
            <a:lvl3pPr marL="1139825" indent="-344488" algn="l" defTabSz="914400" rtl="0" eaLnBrk="1" latinLnBrk="0" hangingPunct="1">
              <a:spcBef>
                <a:spcPts val="300"/>
              </a:spcBef>
              <a:buClr>
                <a:schemeClr val="accent2"/>
              </a:buClr>
              <a:buFont typeface="Arial" panose="020B0604020202020204" pitchFamily="34" charset="0"/>
              <a:buChar char="•"/>
              <a:defRPr sz="2000" kern="1200">
                <a:solidFill>
                  <a:schemeClr val="tx1">
                    <a:lumMod val="50000"/>
                    <a:lumOff val="50000"/>
                  </a:schemeClr>
                </a:solidFill>
                <a:latin typeface="Calibri" panose="020F0502020204030204" pitchFamily="34" charset="0"/>
                <a:ea typeface="+mn-ea"/>
                <a:cs typeface="+mn-cs"/>
              </a:defRPr>
            </a:lvl3pPr>
            <a:lvl4pPr marL="1376363" indent="-236538" algn="l" defTabSz="914400" rtl="0" eaLnBrk="1" latinLnBrk="0" hangingPunct="1">
              <a:spcBef>
                <a:spcPts val="300"/>
              </a:spcBef>
              <a:buClr>
                <a:schemeClr val="accent2"/>
              </a:buClr>
              <a:buFont typeface="Calibri" panose="020F0502020204030204" pitchFamily="34" charset="0"/>
              <a:buChar char="⁻"/>
              <a:defRPr sz="1800" kern="1200">
                <a:solidFill>
                  <a:schemeClr val="tx1">
                    <a:lumMod val="50000"/>
                    <a:lumOff val="50000"/>
                  </a:schemeClr>
                </a:solidFill>
                <a:latin typeface="Calibri" panose="020F0502020204030204" pitchFamily="34" charset="0"/>
                <a:ea typeface="+mn-ea"/>
                <a:cs typeface="+mn-cs"/>
              </a:defRPr>
            </a:lvl4pPr>
            <a:lvl5pPr marL="1603375" indent="-227013" algn="l" defTabSz="914400" rtl="0" eaLnBrk="1" latinLnBrk="0" hangingPunct="1">
              <a:spcBef>
                <a:spcPts val="300"/>
              </a:spcBef>
              <a:buClr>
                <a:schemeClr val="accent2"/>
              </a:buClr>
              <a:buFont typeface="Calibri" panose="020F0502020204030204" pitchFamily="34" charset="0"/>
              <a:buChar char="⁻"/>
              <a:defRPr sz="1600" kern="1200">
                <a:solidFill>
                  <a:schemeClr val="tx1">
                    <a:lumMod val="50000"/>
                    <a:lumOff val="50000"/>
                  </a:schemeClr>
                </a:solidFill>
                <a:latin typeface="Calibri" panose="020F0502020204030204" pitchFamily="34" charset="0"/>
                <a:ea typeface="+mn-ea"/>
                <a:cs typeface="+mn-cs"/>
              </a:defRPr>
            </a:lvl5pPr>
            <a:lvl6pPr marL="1828800" indent="-225425" algn="l" defTabSz="914400" rtl="0" eaLnBrk="1" latinLnBrk="0" hangingPunct="1">
              <a:spcBef>
                <a:spcPts val="300"/>
              </a:spcBef>
              <a:buClr>
                <a:schemeClr val="accent2"/>
              </a:buClr>
              <a:buFont typeface="Wingdings" pitchFamily="2" charset="2"/>
              <a:buChar char="§"/>
              <a:defRPr sz="1400" kern="1200">
                <a:solidFill>
                  <a:schemeClr val="tx1">
                    <a:lumMod val="50000"/>
                    <a:lumOff val="50000"/>
                  </a:schemeClr>
                </a:solidFill>
                <a:latin typeface="Calibri" panose="020F0502020204030204" pitchFamily="34" charset="0"/>
                <a:ea typeface="+mn-ea"/>
                <a:cs typeface="+mn-cs"/>
              </a:defRPr>
            </a:lvl6pPr>
            <a:lvl7pPr marL="2054225" indent="-225425" algn="l" defTabSz="914400" rtl="0" eaLnBrk="1" latinLnBrk="0" hangingPunct="1">
              <a:spcBef>
                <a:spcPts val="300"/>
              </a:spcBef>
              <a:buClr>
                <a:schemeClr val="accent2"/>
              </a:buClr>
              <a:buFont typeface="Wingdings" pitchFamily="2" charset="2"/>
              <a:buChar char="§"/>
              <a:defRPr sz="1200" kern="1200">
                <a:solidFill>
                  <a:schemeClr val="tx1">
                    <a:lumMod val="50000"/>
                    <a:lumOff val="50000"/>
                  </a:schemeClr>
                </a:solidFill>
                <a:latin typeface="Calibri" panose="020F0502020204030204" pitchFamily="34" charset="0"/>
                <a:ea typeface="+mn-ea"/>
                <a:cs typeface="+mn-cs"/>
              </a:defRPr>
            </a:lvl7pPr>
            <a:lvl8pPr marL="2290763" indent="-236538" algn="l" defTabSz="914400" rtl="0" eaLnBrk="1" latinLnBrk="0" hangingPunct="1">
              <a:spcBef>
                <a:spcPts val="300"/>
              </a:spcBef>
              <a:buClr>
                <a:schemeClr val="accent2"/>
              </a:buClr>
              <a:buFont typeface="Wingdings" pitchFamily="2" charset="2"/>
              <a:buChar char="§"/>
              <a:defRPr sz="1200" kern="1200" baseline="0">
                <a:solidFill>
                  <a:schemeClr val="tx1">
                    <a:lumMod val="50000"/>
                    <a:lumOff val="50000"/>
                  </a:schemeClr>
                </a:solidFill>
                <a:latin typeface="Calibri" panose="020F0502020204030204" pitchFamily="34" charset="0"/>
                <a:ea typeface="+mn-ea"/>
                <a:cs typeface="+mn-cs"/>
              </a:defRPr>
            </a:lvl8pPr>
            <a:lvl9pPr marL="2517775" indent="-227013" algn="l" defTabSz="914400" rtl="0" eaLnBrk="1" latinLnBrk="0" hangingPunct="1">
              <a:spcBef>
                <a:spcPts val="300"/>
              </a:spcBef>
              <a:buClr>
                <a:schemeClr val="accent2"/>
              </a:buClr>
              <a:buFont typeface="Wingdings" pitchFamily="2" charset="2"/>
              <a:buChar char="§"/>
              <a:defRPr sz="1200" kern="1200">
                <a:solidFill>
                  <a:schemeClr val="tx1">
                    <a:lumMod val="50000"/>
                    <a:lumOff val="50000"/>
                  </a:schemeClr>
                </a:solidFill>
                <a:latin typeface="+mn-lt"/>
                <a:ea typeface="+mn-ea"/>
                <a:cs typeface="+mn-cs"/>
              </a:defRPr>
            </a:lvl9pPr>
          </a:lstStyle>
          <a:p>
            <a:r>
              <a:rPr lang="en-US" b="1" u="sng" dirty="0" smtClean="0">
                <a:solidFill>
                  <a:schemeClr val="accent4"/>
                </a:solidFill>
              </a:rPr>
              <a:t>Logistics</a:t>
            </a:r>
          </a:p>
          <a:p>
            <a:r>
              <a:rPr lang="en-US" dirty="0" err="1" smtClean="0">
                <a:solidFill>
                  <a:schemeClr val="accent4"/>
                </a:solidFill>
              </a:rPr>
              <a:t>Wifi</a:t>
            </a:r>
            <a:r>
              <a:rPr lang="en-US" dirty="0" smtClean="0">
                <a:solidFill>
                  <a:schemeClr val="accent4"/>
                </a:solidFill>
              </a:rPr>
              <a:t> password</a:t>
            </a:r>
          </a:p>
          <a:p>
            <a:r>
              <a:rPr lang="en-US" dirty="0" smtClean="0">
                <a:solidFill>
                  <a:schemeClr val="accent4"/>
                </a:solidFill>
              </a:rPr>
              <a:t>Download &amp; open Training materials:</a:t>
            </a:r>
          </a:p>
          <a:p>
            <a:r>
              <a:rPr lang="en-US" dirty="0" smtClean="0">
                <a:solidFill>
                  <a:schemeClr val="accent4"/>
                </a:solidFill>
              </a:rPr>
              <a:t>demo, practice file, dataset</a:t>
            </a:r>
            <a:r>
              <a:rPr lang="en-US" b="1" dirty="0" smtClean="0">
                <a:solidFill>
                  <a:schemeClr val="accent4"/>
                </a:solidFill>
              </a:rPr>
              <a:t> </a:t>
            </a:r>
          </a:p>
          <a:p>
            <a:endParaRPr lang="en-US" dirty="0"/>
          </a:p>
        </p:txBody>
      </p:sp>
    </p:spTree>
    <p:extLst>
      <p:ext uri="{BB962C8B-B14F-4D97-AF65-F5344CB8AC3E}">
        <p14:creationId xmlns:p14="http://schemas.microsoft.com/office/powerpoint/2010/main" val="1487039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Visualization software</a:t>
            </a:r>
            <a:endParaRPr lang="en-US" dirty="0"/>
          </a:p>
        </p:txBody>
      </p:sp>
      <p:sp>
        <p:nvSpPr>
          <p:cNvPr id="4" name="Slide Number Placeholder 3"/>
          <p:cNvSpPr>
            <a:spLocks noGrp="1"/>
          </p:cNvSpPr>
          <p:nvPr>
            <p:ph type="sldNum" sz="quarter" idx="4"/>
          </p:nvPr>
        </p:nvSpPr>
        <p:spPr/>
        <p:txBody>
          <a:bodyPr/>
          <a:lstStyle/>
          <a:p>
            <a:fld id="{2720EF26-1E39-4F64-8236-ED355D806952}" type="slidenum">
              <a:rPr lang="en-US" smtClean="0"/>
              <a:pPr/>
              <a:t>10</a:t>
            </a:fld>
            <a:endParaRPr lang="en-US" dirty="0"/>
          </a:p>
        </p:txBody>
      </p:sp>
      <p:graphicFrame>
        <p:nvGraphicFramePr>
          <p:cNvPr id="9" name="Chart 8"/>
          <p:cNvGraphicFramePr>
            <a:graphicFrameLocks/>
          </p:cNvGraphicFramePr>
          <p:nvPr>
            <p:extLst>
              <p:ext uri="{D42A27DB-BD31-4B8C-83A1-F6EECF244321}">
                <p14:modId xmlns:p14="http://schemas.microsoft.com/office/powerpoint/2010/main" val="465986701"/>
              </p:ext>
            </p:extLst>
          </p:nvPr>
        </p:nvGraphicFramePr>
        <p:xfrm>
          <a:off x="1203961" y="914400"/>
          <a:ext cx="7696199" cy="548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20204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 of Visualization software</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586471409"/>
              </p:ext>
            </p:extLst>
          </p:nvPr>
        </p:nvGraphicFramePr>
        <p:xfrm>
          <a:off x="304799" y="994889"/>
          <a:ext cx="8595360" cy="5036484"/>
        </p:xfrm>
        <a:graphic>
          <a:graphicData uri="http://schemas.openxmlformats.org/drawingml/2006/table">
            <a:tbl>
              <a:tblPr firstRow="1" bandRow="1">
                <a:tableStyleId>{2D5ABB26-0587-4C30-8999-92F81FD0307C}</a:tableStyleId>
              </a:tblPr>
              <a:tblGrid>
                <a:gridCol w="2144862"/>
                <a:gridCol w="1207939"/>
                <a:gridCol w="1207103"/>
                <a:gridCol w="1324378"/>
                <a:gridCol w="1246473"/>
                <a:gridCol w="1464605"/>
              </a:tblGrid>
              <a:tr h="626392">
                <a:tc>
                  <a:txBody>
                    <a:bodyPr/>
                    <a:lstStyle/>
                    <a:p>
                      <a:pPr algn="ctr"/>
                      <a:r>
                        <a:rPr lang="en-US" sz="2000" b="1" dirty="0" smtClean="0">
                          <a:solidFill>
                            <a:schemeClr val="bg1"/>
                          </a:solidFill>
                        </a:rPr>
                        <a:t>Task</a:t>
                      </a:r>
                      <a:endParaRPr lang="en-US" sz="20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1" dirty="0" smtClean="0">
                          <a:solidFill>
                            <a:schemeClr val="bg1"/>
                          </a:solidFill>
                        </a:rPr>
                        <a:t>R</a:t>
                      </a:r>
                      <a:endParaRPr lang="en-US" sz="20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1" dirty="0" smtClean="0">
                          <a:solidFill>
                            <a:schemeClr val="bg1"/>
                          </a:solidFill>
                        </a:rPr>
                        <a:t>Tableau</a:t>
                      </a:r>
                      <a:endParaRPr lang="en-US" sz="20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1" dirty="0" smtClean="0">
                          <a:solidFill>
                            <a:schemeClr val="bg1"/>
                          </a:solidFill>
                        </a:rPr>
                        <a:t>Excel</a:t>
                      </a:r>
                      <a:endParaRPr lang="en-US" sz="20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1" dirty="0" smtClean="0">
                          <a:solidFill>
                            <a:schemeClr val="bg1"/>
                          </a:solidFill>
                        </a:rPr>
                        <a:t>ArcGIS/</a:t>
                      </a:r>
                    </a:p>
                    <a:p>
                      <a:pPr algn="ctr"/>
                      <a:r>
                        <a:rPr lang="en-US" sz="2000" b="1" dirty="0" smtClean="0">
                          <a:solidFill>
                            <a:schemeClr val="bg1"/>
                          </a:solidFill>
                        </a:rPr>
                        <a:t>QGIS</a:t>
                      </a:r>
                      <a:r>
                        <a:rPr lang="en-US" sz="2000" b="1" baseline="0" dirty="0" smtClean="0">
                          <a:solidFill>
                            <a:schemeClr val="bg1"/>
                          </a:solidFill>
                        </a:rPr>
                        <a:t> </a:t>
                      </a:r>
                      <a:endParaRPr lang="en-US" sz="20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000" b="1" dirty="0" smtClean="0">
                          <a:solidFill>
                            <a:schemeClr val="bg1"/>
                          </a:solidFill>
                        </a:rPr>
                        <a:t>Analytic Workspaces</a:t>
                      </a:r>
                      <a:endParaRPr lang="en-US" sz="20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514976">
                <a:tc>
                  <a:txBody>
                    <a:bodyPr/>
                    <a:lstStyle/>
                    <a:p>
                      <a:pPr algn="ctr"/>
                      <a:r>
                        <a:rPr lang="en-US" dirty="0" smtClean="0">
                          <a:solidFill>
                            <a:schemeClr val="bg1"/>
                          </a:solidFill>
                        </a:rPr>
                        <a:t>Subset</a:t>
                      </a:r>
                      <a:r>
                        <a:rPr lang="en-US" baseline="0" dirty="0" smtClean="0">
                          <a:solidFill>
                            <a:schemeClr val="bg1"/>
                          </a:solidFill>
                        </a:rPr>
                        <a:t> data</a:t>
                      </a:r>
                      <a:endParaRPr lang="en-US"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817032">
                <a:tc>
                  <a:txBody>
                    <a:bodyPr/>
                    <a:lstStyle/>
                    <a:p>
                      <a:pPr algn="ctr"/>
                      <a:r>
                        <a:rPr lang="en-US" dirty="0" smtClean="0">
                          <a:solidFill>
                            <a:schemeClr val="bg1"/>
                          </a:solidFill>
                        </a:rPr>
                        <a:t>Manage</a:t>
                      </a:r>
                      <a:r>
                        <a:rPr lang="en-US" baseline="0" dirty="0" smtClean="0">
                          <a:solidFill>
                            <a:schemeClr val="bg1"/>
                          </a:solidFill>
                        </a:rPr>
                        <a:t> and join multiple data sources</a:t>
                      </a:r>
                      <a:endParaRPr lang="en-US"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721060">
                <a:tc>
                  <a:txBody>
                    <a:bodyPr/>
                    <a:lstStyle/>
                    <a:p>
                      <a:pPr algn="ctr"/>
                      <a:r>
                        <a:rPr lang="en-US" dirty="0" smtClean="0">
                          <a:solidFill>
                            <a:schemeClr val="bg1"/>
                          </a:solidFill>
                        </a:rPr>
                        <a:t>Dynamic visualizations</a:t>
                      </a:r>
                      <a:endParaRPr lang="en-US"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514976">
                <a:tc>
                  <a:txBody>
                    <a:bodyPr/>
                    <a:lstStyle/>
                    <a:p>
                      <a:pPr algn="ctr"/>
                      <a:r>
                        <a:rPr lang="en-US" dirty="0" smtClean="0">
                          <a:solidFill>
                            <a:schemeClr val="bg1"/>
                          </a:solidFill>
                        </a:rPr>
                        <a:t>Custom maps</a:t>
                      </a:r>
                      <a:endParaRPr lang="en-US"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571923">
                <a:tc>
                  <a:txBody>
                    <a:bodyPr/>
                    <a:lstStyle/>
                    <a:p>
                      <a:pPr algn="ctr"/>
                      <a:r>
                        <a:rPr lang="en-US" dirty="0" smtClean="0">
                          <a:solidFill>
                            <a:schemeClr val="bg1"/>
                          </a:solidFill>
                        </a:rPr>
                        <a:t>Tooltips with visualizations</a:t>
                      </a:r>
                      <a:endParaRPr lang="en-US"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14976">
                <a:tc>
                  <a:txBody>
                    <a:bodyPr/>
                    <a:lstStyle/>
                    <a:p>
                      <a:pPr algn="ctr"/>
                      <a:r>
                        <a:rPr lang="en-US" dirty="0" smtClean="0">
                          <a:solidFill>
                            <a:schemeClr val="bg1"/>
                          </a:solidFill>
                        </a:rPr>
                        <a:t>Sharing</a:t>
                      </a:r>
                      <a:endParaRPr lang="en-US"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514976">
                <a:tc>
                  <a:txBody>
                    <a:bodyPr/>
                    <a:lstStyle/>
                    <a:p>
                      <a:pPr algn="ctr"/>
                      <a:endParaRPr lang="en-US"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Slide Number Placeholder 3"/>
          <p:cNvSpPr>
            <a:spLocks noGrp="1"/>
          </p:cNvSpPr>
          <p:nvPr>
            <p:ph type="sldNum" sz="quarter" idx="4"/>
          </p:nvPr>
        </p:nvSpPr>
        <p:spPr/>
        <p:txBody>
          <a:bodyPr/>
          <a:lstStyle/>
          <a:p>
            <a:fld id="{2720EF26-1E39-4F64-8236-ED355D806952}" type="slidenum">
              <a:rPr lang="en-US" smtClean="0"/>
              <a:pPr/>
              <a:t>11</a:t>
            </a:fld>
            <a:endParaRPr lang="en-US" dirty="0"/>
          </a:p>
        </p:txBody>
      </p:sp>
      <p:sp>
        <p:nvSpPr>
          <p:cNvPr id="2" name="Oval 1"/>
          <p:cNvSpPr/>
          <p:nvPr/>
        </p:nvSpPr>
        <p:spPr>
          <a:xfrm>
            <a:off x="7162800" y="0"/>
            <a:ext cx="1600200"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Help on this slide, please!</a:t>
            </a:r>
            <a:endParaRPr lang="en-US" dirty="0"/>
          </a:p>
        </p:txBody>
      </p:sp>
    </p:spTree>
    <p:extLst>
      <p:ext uri="{BB962C8B-B14F-4D97-AF65-F5344CB8AC3E}">
        <p14:creationId xmlns:p14="http://schemas.microsoft.com/office/powerpoint/2010/main" val="22866469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672840" cy="5227320"/>
          </a:xfrm>
        </p:spPr>
        <p:txBody>
          <a:bodyPr/>
          <a:lstStyle/>
          <a:p>
            <a:r>
              <a:rPr lang="en-US" dirty="0" smtClean="0"/>
              <a:t>Polished visual, quickly</a:t>
            </a:r>
          </a:p>
          <a:p>
            <a:r>
              <a:rPr lang="en-US" dirty="0" smtClean="0"/>
              <a:t>Merging </a:t>
            </a:r>
            <a:r>
              <a:rPr lang="en-US" dirty="0" smtClean="0"/>
              <a:t>multiple datasets</a:t>
            </a:r>
          </a:p>
          <a:p>
            <a:r>
              <a:rPr lang="en-US" dirty="0" smtClean="0"/>
              <a:t>Connecting to various </a:t>
            </a:r>
            <a:r>
              <a:rPr lang="en-US" dirty="0" err="1" smtClean="0"/>
              <a:t>datasources</a:t>
            </a:r>
            <a:r>
              <a:rPr lang="en-US" dirty="0" smtClean="0"/>
              <a:t>/ databases</a:t>
            </a:r>
          </a:p>
          <a:p>
            <a:r>
              <a:rPr lang="en-US" dirty="0" smtClean="0"/>
              <a:t>Dynamic visualizations</a:t>
            </a:r>
          </a:p>
          <a:p>
            <a:r>
              <a:rPr lang="en-US" dirty="0" smtClean="0"/>
              <a:t>Exploratory review of data</a:t>
            </a:r>
          </a:p>
          <a:p>
            <a:r>
              <a:rPr lang="en-US" dirty="0" smtClean="0"/>
              <a:t>Large datasets</a:t>
            </a:r>
          </a:p>
          <a:p>
            <a:pPr marL="0" indent="0">
              <a:buNone/>
            </a:pPr>
            <a:endParaRPr lang="en-US" dirty="0" smtClean="0"/>
          </a:p>
          <a:p>
            <a:endParaRPr lang="en-US" dirty="0"/>
          </a:p>
        </p:txBody>
      </p:sp>
      <p:sp>
        <p:nvSpPr>
          <p:cNvPr id="5" name="Content Placeholder 4"/>
          <p:cNvSpPr>
            <a:spLocks noGrp="1"/>
          </p:cNvSpPr>
          <p:nvPr>
            <p:ph sz="half" idx="2"/>
          </p:nvPr>
        </p:nvSpPr>
        <p:spPr>
          <a:xfrm>
            <a:off x="4700016" y="1097280"/>
            <a:ext cx="3986784" cy="5227320"/>
          </a:xfrm>
        </p:spPr>
        <p:txBody>
          <a:bodyPr/>
          <a:lstStyle/>
          <a:p>
            <a:pPr marL="0" indent="0">
              <a:buNone/>
            </a:pPr>
            <a:r>
              <a:rPr lang="en-US" dirty="0" smtClean="0"/>
              <a:t>But…keep in mind:</a:t>
            </a:r>
          </a:p>
          <a:p>
            <a:r>
              <a:rPr lang="en-US" dirty="0" smtClean="0"/>
              <a:t>Audience access to open Tableau files (Tableau Reader and version)</a:t>
            </a:r>
          </a:p>
          <a:p>
            <a:endParaRPr lang="en-US" dirty="0"/>
          </a:p>
        </p:txBody>
      </p:sp>
      <p:sp>
        <p:nvSpPr>
          <p:cNvPr id="4" name="Slide Number Placeholder 3"/>
          <p:cNvSpPr>
            <a:spLocks noGrp="1"/>
          </p:cNvSpPr>
          <p:nvPr>
            <p:ph type="sldNum" sz="quarter" idx="12"/>
          </p:nvPr>
        </p:nvSpPr>
        <p:spPr/>
        <p:txBody>
          <a:bodyPr/>
          <a:lstStyle/>
          <a:p>
            <a:fld id="{2720EF26-1E39-4F64-8236-ED355D806952}" type="slidenum">
              <a:rPr lang="en-US" smtClean="0"/>
              <a:pPr/>
              <a:t>12</a:t>
            </a:fld>
            <a:endParaRPr lang="en-US" dirty="0"/>
          </a:p>
        </p:txBody>
      </p:sp>
      <p:sp>
        <p:nvSpPr>
          <p:cNvPr id="2" name="Title 1"/>
          <p:cNvSpPr>
            <a:spLocks noGrp="1"/>
          </p:cNvSpPr>
          <p:nvPr>
            <p:ph type="title"/>
          </p:nvPr>
        </p:nvSpPr>
        <p:spPr/>
        <p:txBody>
          <a:bodyPr/>
          <a:lstStyle/>
          <a:p>
            <a:r>
              <a:rPr lang="en-US" dirty="0" smtClean="0"/>
              <a:t>When should I use Tableau?</a:t>
            </a:r>
            <a:endParaRPr lang="en-US" dirty="0"/>
          </a:p>
        </p:txBody>
      </p:sp>
      <p:sp>
        <p:nvSpPr>
          <p:cNvPr id="7" name="Rounded Rectangle 6"/>
          <p:cNvSpPr/>
          <p:nvPr/>
        </p:nvSpPr>
        <p:spPr>
          <a:xfrm>
            <a:off x="1581835" y="5542767"/>
            <a:ext cx="6400800" cy="685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Bottom line: depends on the task at hand and what you’re comfortable with</a:t>
            </a:r>
            <a:endParaRPr lang="en-US" dirty="0"/>
          </a:p>
        </p:txBody>
      </p:sp>
    </p:spTree>
    <p:extLst>
      <p:ext uri="{BB962C8B-B14F-4D97-AF65-F5344CB8AC3E}">
        <p14:creationId xmlns:p14="http://schemas.microsoft.com/office/powerpoint/2010/main" val="3326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13</a:t>
            </a:fld>
            <a:endParaRPr lang="en-US"/>
          </a:p>
        </p:txBody>
      </p:sp>
      <p:sp>
        <p:nvSpPr>
          <p:cNvPr id="3" name="Title 2"/>
          <p:cNvSpPr>
            <a:spLocks noGrp="1"/>
          </p:cNvSpPr>
          <p:nvPr>
            <p:ph type="title"/>
          </p:nvPr>
        </p:nvSpPr>
        <p:spPr/>
        <p:txBody>
          <a:bodyPr/>
          <a:lstStyle/>
          <a:p>
            <a:r>
              <a:rPr lang="en-US" dirty="0" smtClean="0"/>
              <a:t>Section timing = 10min</a:t>
            </a:r>
            <a:endParaRPr lang="en-US" dirty="0"/>
          </a:p>
        </p:txBody>
      </p:sp>
    </p:spTree>
    <p:extLst>
      <p:ext uri="{BB962C8B-B14F-4D97-AF65-F5344CB8AC3E}">
        <p14:creationId xmlns:p14="http://schemas.microsoft.com/office/powerpoint/2010/main" val="1530140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Tableau showcase</a:t>
            </a:r>
            <a:endParaRPr lang="en-US" dirty="0"/>
          </a:p>
        </p:txBody>
      </p:sp>
      <p:sp>
        <p:nvSpPr>
          <p:cNvPr id="3" name="Content Placeholder 2"/>
          <p:cNvSpPr>
            <a:spLocks noGrp="1"/>
          </p:cNvSpPr>
          <p:nvPr>
            <p:ph idx="1"/>
          </p:nvPr>
        </p:nvSpPr>
        <p:spPr/>
        <p:txBody>
          <a:bodyPr/>
          <a:lstStyle/>
          <a:p>
            <a:r>
              <a:rPr lang="en-US" dirty="0" smtClean="0"/>
              <a:t>Josh </a:t>
            </a:r>
          </a:p>
          <a:p>
            <a:r>
              <a:rPr lang="en-US" dirty="0" smtClean="0"/>
              <a:t>Noah</a:t>
            </a:r>
          </a:p>
          <a:p>
            <a:r>
              <a:rPr lang="en-US" dirty="0" smtClean="0"/>
              <a:t>Kristy</a:t>
            </a:r>
          </a:p>
          <a:p>
            <a:r>
              <a:rPr lang="en-US" dirty="0" smtClean="0"/>
              <a:t>Peace Corps – OGHH dash, PSRs</a:t>
            </a:r>
          </a:p>
          <a:p>
            <a:r>
              <a:rPr lang="en-US" dirty="0" smtClean="0"/>
              <a:t>Prevention Ref Tables</a:t>
            </a:r>
          </a:p>
          <a:p>
            <a:endParaRPr lang="en-US" dirty="0"/>
          </a:p>
        </p:txBody>
      </p:sp>
      <p:sp>
        <p:nvSpPr>
          <p:cNvPr id="4" name="Slide Number Placeholder 3"/>
          <p:cNvSpPr>
            <a:spLocks noGrp="1"/>
          </p:cNvSpPr>
          <p:nvPr>
            <p:ph type="sldNum" sz="quarter" idx="4"/>
          </p:nvPr>
        </p:nvSpPr>
        <p:spPr/>
        <p:txBody>
          <a:bodyPr/>
          <a:lstStyle/>
          <a:p>
            <a:fld id="{2720EF26-1E39-4F64-8236-ED355D806952}" type="slidenum">
              <a:rPr lang="en-US" smtClean="0"/>
              <a:pPr/>
              <a:t>14</a:t>
            </a:fld>
            <a:endParaRPr lang="en-US" dirty="0"/>
          </a:p>
        </p:txBody>
      </p:sp>
      <p:sp>
        <p:nvSpPr>
          <p:cNvPr id="5" name="Oval 4"/>
          <p:cNvSpPr/>
          <p:nvPr/>
        </p:nvSpPr>
        <p:spPr>
          <a:xfrm>
            <a:off x="7162800" y="0"/>
            <a:ext cx="1600200"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Help on this info, please!</a:t>
            </a:r>
            <a:endParaRPr lang="en-US" dirty="0"/>
          </a:p>
        </p:txBody>
      </p:sp>
    </p:spTree>
    <p:extLst>
      <p:ext uri="{BB962C8B-B14F-4D97-AF65-F5344CB8AC3E}">
        <p14:creationId xmlns:p14="http://schemas.microsoft.com/office/powerpoint/2010/main" val="3303579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15</a:t>
            </a:fld>
            <a:endParaRPr lang="en-US"/>
          </a:p>
        </p:txBody>
      </p:sp>
      <p:sp>
        <p:nvSpPr>
          <p:cNvPr id="3" name="Title 2"/>
          <p:cNvSpPr>
            <a:spLocks noGrp="1"/>
          </p:cNvSpPr>
          <p:nvPr>
            <p:ph type="title"/>
          </p:nvPr>
        </p:nvSpPr>
        <p:spPr/>
        <p:txBody>
          <a:bodyPr/>
          <a:lstStyle/>
          <a:p>
            <a:r>
              <a:rPr lang="en-US" dirty="0" smtClean="0"/>
              <a:t>Section timing = 45min</a:t>
            </a:r>
            <a:endParaRPr lang="en-US" dirty="0"/>
          </a:p>
        </p:txBody>
      </p:sp>
    </p:spTree>
    <p:extLst>
      <p:ext uri="{BB962C8B-B14F-4D97-AF65-F5344CB8AC3E}">
        <p14:creationId xmlns:p14="http://schemas.microsoft.com/office/powerpoint/2010/main" val="3793126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720EF26-1E39-4F64-8236-ED355D806952}" type="slidenum">
              <a:rPr lang="en-US" smtClean="0"/>
              <a:pPr/>
              <a:t>16</a:t>
            </a:fld>
            <a:endParaRPr lang="en-US" dirty="0"/>
          </a:p>
        </p:txBody>
      </p:sp>
      <p:sp>
        <p:nvSpPr>
          <p:cNvPr id="5" name="Text Placeholder 4"/>
          <p:cNvSpPr>
            <a:spLocks noGrp="1"/>
          </p:cNvSpPr>
          <p:nvPr>
            <p:ph type="body" sz="quarter" idx="13"/>
          </p:nvPr>
        </p:nvSpPr>
        <p:spPr/>
        <p:txBody>
          <a:bodyPr/>
          <a:lstStyle/>
          <a:p>
            <a:r>
              <a:rPr lang="en-US" dirty="0"/>
              <a:t>Make sure you have downloaded &amp; opened the training materials </a:t>
            </a:r>
          </a:p>
        </p:txBody>
      </p:sp>
      <p:sp>
        <p:nvSpPr>
          <p:cNvPr id="2" name="Title 1"/>
          <p:cNvSpPr>
            <a:spLocks noGrp="1"/>
          </p:cNvSpPr>
          <p:nvPr>
            <p:ph type="ctrTitle"/>
          </p:nvPr>
        </p:nvSpPr>
        <p:spPr/>
        <p:txBody>
          <a:bodyPr/>
          <a:lstStyle/>
          <a:p>
            <a:r>
              <a:rPr lang="en-US" dirty="0" smtClean="0"/>
              <a:t>Demo time! </a:t>
            </a:r>
            <a:endParaRPr lang="en-US" dirty="0"/>
          </a:p>
        </p:txBody>
      </p:sp>
    </p:spTree>
    <p:extLst>
      <p:ext uri="{BB962C8B-B14F-4D97-AF65-F5344CB8AC3E}">
        <p14:creationId xmlns:p14="http://schemas.microsoft.com/office/powerpoint/2010/main" val="2212576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Demo 1: Getting your data in (30 min)</a:t>
            </a:r>
          </a:p>
          <a:p>
            <a:pPr lvl="1"/>
            <a:r>
              <a:rPr lang="en-US" dirty="0" smtClean="0"/>
              <a:t>Import </a:t>
            </a:r>
            <a:r>
              <a:rPr lang="en-US" dirty="0"/>
              <a:t>Datasets</a:t>
            </a:r>
          </a:p>
          <a:p>
            <a:pPr lvl="2"/>
            <a:r>
              <a:rPr lang="en-US" dirty="0"/>
              <a:t>Note dimensions/measures - did everything pull in correctly?</a:t>
            </a:r>
          </a:p>
          <a:p>
            <a:pPr lvl="1"/>
            <a:r>
              <a:rPr lang="en-US" dirty="0" smtClean="0"/>
              <a:t>Create </a:t>
            </a:r>
            <a:r>
              <a:rPr lang="en-US" dirty="0"/>
              <a:t>a Tableau data </a:t>
            </a:r>
            <a:r>
              <a:rPr lang="en-US" dirty="0" smtClean="0"/>
              <a:t>extract</a:t>
            </a:r>
          </a:p>
          <a:p>
            <a:pPr lvl="1"/>
            <a:r>
              <a:rPr lang="en-US" dirty="0" smtClean="0"/>
              <a:t>Save </a:t>
            </a:r>
            <a:r>
              <a:rPr lang="en-US" dirty="0" smtClean="0"/>
              <a:t>workbook</a:t>
            </a:r>
            <a:endParaRPr lang="en-US" dirty="0"/>
          </a:p>
          <a:p>
            <a:r>
              <a:rPr lang="en-US" dirty="0" smtClean="0"/>
              <a:t>Demo 2: Organizing your data (30 min)</a:t>
            </a:r>
          </a:p>
          <a:p>
            <a:pPr lvl="1"/>
            <a:r>
              <a:rPr lang="en-US" dirty="0" smtClean="0"/>
              <a:t>Review Dimensions &amp; Measures</a:t>
            </a:r>
          </a:p>
          <a:p>
            <a:pPr lvl="1"/>
            <a:r>
              <a:rPr lang="en-US" dirty="0"/>
              <a:t>Grouping indicators by technical area</a:t>
            </a:r>
          </a:p>
          <a:p>
            <a:pPr lvl="1"/>
            <a:r>
              <a:rPr lang="en-US" dirty="0" smtClean="0"/>
              <a:t>Create simple calculated field</a:t>
            </a:r>
          </a:p>
          <a:p>
            <a:pPr lvl="1"/>
            <a:r>
              <a:rPr lang="en-US" dirty="0"/>
              <a:t>Create basic </a:t>
            </a:r>
            <a:r>
              <a:rPr lang="en-US" dirty="0" smtClean="0"/>
              <a:t>table</a:t>
            </a:r>
          </a:p>
          <a:p>
            <a:r>
              <a:rPr lang="en-US" dirty="0" smtClean="0"/>
              <a:t>Demo 3: Visualizing your data (30 min)</a:t>
            </a:r>
          </a:p>
          <a:p>
            <a:pPr lvl="1"/>
            <a:r>
              <a:rPr lang="en-US" dirty="0" smtClean="0"/>
              <a:t>Create </a:t>
            </a:r>
            <a:r>
              <a:rPr lang="en-US" dirty="0" smtClean="0"/>
              <a:t>set of 3 visuals </a:t>
            </a:r>
          </a:p>
          <a:p>
            <a:pPr lvl="1"/>
            <a:r>
              <a:rPr lang="en-US" dirty="0" smtClean="0"/>
              <a:t>Put together a dashboard</a:t>
            </a:r>
          </a:p>
          <a:p>
            <a:r>
              <a:rPr lang="en-US" dirty="0" smtClean="0"/>
              <a:t>QC </a:t>
            </a:r>
            <a:r>
              <a:rPr lang="en-US" dirty="0"/>
              <a:t>visuals - duplicate as cross-tabs and QC against </a:t>
            </a:r>
            <a:r>
              <a:rPr lang="en-US" dirty="0" err="1"/>
              <a:t>pano</a:t>
            </a:r>
            <a:r>
              <a:rPr lang="en-US" dirty="0"/>
              <a:t> or another source</a:t>
            </a:r>
          </a:p>
          <a:p>
            <a:endParaRPr lang="en-US" dirty="0"/>
          </a:p>
          <a:p>
            <a:endParaRPr lang="en-US" dirty="0"/>
          </a:p>
        </p:txBody>
      </p:sp>
      <p:sp>
        <p:nvSpPr>
          <p:cNvPr id="4" name="Slide Number Placeholder 3"/>
          <p:cNvSpPr>
            <a:spLocks noGrp="1"/>
          </p:cNvSpPr>
          <p:nvPr>
            <p:ph type="sldNum" sz="quarter" idx="4"/>
          </p:nvPr>
        </p:nvSpPr>
        <p:spPr/>
        <p:txBody>
          <a:bodyPr/>
          <a:lstStyle/>
          <a:p>
            <a:fld id="{2720EF26-1E39-4F64-8236-ED355D806952}" type="slidenum">
              <a:rPr lang="en-US" smtClean="0"/>
              <a:pPr/>
              <a:t>17</a:t>
            </a:fld>
            <a:endParaRPr lang="en-US" dirty="0"/>
          </a:p>
        </p:txBody>
      </p:sp>
      <p:sp>
        <p:nvSpPr>
          <p:cNvPr id="5" name="Rectangle 4"/>
          <p:cNvSpPr/>
          <p:nvPr/>
        </p:nvSpPr>
        <p:spPr>
          <a:xfrm>
            <a:off x="7717622" y="268850"/>
            <a:ext cx="1219200"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u="sng" dirty="0"/>
              <a:t>Features</a:t>
            </a:r>
          </a:p>
          <a:p>
            <a:r>
              <a:rPr lang="en-US" dirty="0"/>
              <a:t>Filters</a:t>
            </a:r>
          </a:p>
          <a:p>
            <a:r>
              <a:rPr lang="en-US" dirty="0"/>
              <a:t>Marks card</a:t>
            </a:r>
          </a:p>
          <a:p>
            <a:r>
              <a:rPr lang="en-US" dirty="0"/>
              <a:t>Tooltips</a:t>
            </a:r>
          </a:p>
          <a:p>
            <a:r>
              <a:rPr lang="en-US" dirty="0" err="1"/>
              <a:t>Viewdata</a:t>
            </a:r>
            <a:endParaRPr lang="en-US" dirty="0"/>
          </a:p>
        </p:txBody>
      </p:sp>
    </p:spTree>
    <p:extLst>
      <p:ext uri="{BB962C8B-B14F-4D97-AF65-F5344CB8AC3E}">
        <p14:creationId xmlns:p14="http://schemas.microsoft.com/office/powerpoint/2010/main" val="23473739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0" y="365760"/>
            <a:ext cx="3352800" cy="2148840"/>
          </a:xfrm>
        </p:spPr>
        <p:txBody>
          <a:bodyPr/>
          <a:lstStyle/>
          <a:p>
            <a:r>
              <a:rPr lang="en-US" dirty="0" smtClean="0"/>
              <a:t>Connect to your data source </a:t>
            </a:r>
            <a:endParaRPr lang="en-US" dirty="0"/>
          </a:p>
        </p:txBody>
      </p:sp>
      <p:sp>
        <p:nvSpPr>
          <p:cNvPr id="4" name="Slide Number Placeholder 3"/>
          <p:cNvSpPr>
            <a:spLocks noGrp="1"/>
          </p:cNvSpPr>
          <p:nvPr>
            <p:ph type="sldNum" sz="quarter" idx="4"/>
          </p:nvPr>
        </p:nvSpPr>
        <p:spPr/>
        <p:txBody>
          <a:bodyPr/>
          <a:lstStyle/>
          <a:p>
            <a:fld id="{2720EF26-1E39-4F64-8236-ED355D806952}" type="slidenum">
              <a:rPr lang="en-US" smtClean="0"/>
              <a:pPr/>
              <a:t>18</a:t>
            </a:fld>
            <a:endParaRPr lang="en-US" dirty="0"/>
          </a:p>
        </p:txBody>
      </p:sp>
      <p:pic>
        <p:nvPicPr>
          <p:cNvPr id="7" name="Picture 6"/>
          <p:cNvPicPr>
            <a:picLocks noChangeAspect="1"/>
          </p:cNvPicPr>
          <p:nvPr/>
        </p:nvPicPr>
        <p:blipFill>
          <a:blip r:embed="rId2"/>
          <a:stretch>
            <a:fillRect/>
          </a:stretch>
        </p:blipFill>
        <p:spPr>
          <a:xfrm>
            <a:off x="152400" y="-43633"/>
            <a:ext cx="4910328" cy="6858000"/>
          </a:xfrm>
          <a:prstGeom prst="rect">
            <a:avLst/>
          </a:prstGeom>
        </p:spPr>
      </p:pic>
      <p:pic>
        <p:nvPicPr>
          <p:cNvPr id="6" name="Picture 5"/>
          <p:cNvPicPr>
            <a:picLocks noChangeAspect="1"/>
          </p:cNvPicPr>
          <p:nvPr/>
        </p:nvPicPr>
        <p:blipFill>
          <a:blip r:embed="rId3"/>
          <a:stretch>
            <a:fillRect/>
          </a:stretch>
        </p:blipFill>
        <p:spPr>
          <a:xfrm>
            <a:off x="3345180" y="3827682"/>
            <a:ext cx="5372100" cy="2801717"/>
          </a:xfrm>
          <a:prstGeom prst="rect">
            <a:avLst/>
          </a:prstGeom>
        </p:spPr>
      </p:pic>
      <p:sp>
        <p:nvSpPr>
          <p:cNvPr id="8" name="Right Arrow 7"/>
          <p:cNvSpPr/>
          <p:nvPr/>
        </p:nvSpPr>
        <p:spPr>
          <a:xfrm>
            <a:off x="76200" y="1143000"/>
            <a:ext cx="304800" cy="3048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2555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19</a:t>
            </a:fld>
            <a:endParaRPr lang="en-US"/>
          </a:p>
        </p:txBody>
      </p:sp>
      <p:sp>
        <p:nvSpPr>
          <p:cNvPr id="3" name="Title 2"/>
          <p:cNvSpPr>
            <a:spLocks noGrp="1"/>
          </p:cNvSpPr>
          <p:nvPr>
            <p:ph type="title"/>
          </p:nvPr>
        </p:nvSpPr>
        <p:spPr/>
        <p:txBody>
          <a:bodyPr/>
          <a:lstStyle/>
          <a:p>
            <a:r>
              <a:rPr lang="en-US" dirty="0" smtClean="0"/>
              <a:t>Save your workbook</a:t>
            </a:r>
            <a:endParaRPr lang="en-US" dirty="0"/>
          </a:p>
        </p:txBody>
      </p:sp>
      <p:pic>
        <p:nvPicPr>
          <p:cNvPr id="4" name="Picture 3"/>
          <p:cNvPicPr>
            <a:picLocks noChangeAspect="1"/>
          </p:cNvPicPr>
          <p:nvPr/>
        </p:nvPicPr>
        <p:blipFill rotWithShape="1">
          <a:blip r:embed="rId2"/>
          <a:srcRect b="35491"/>
          <a:stretch/>
        </p:blipFill>
        <p:spPr>
          <a:xfrm>
            <a:off x="152400" y="1066800"/>
            <a:ext cx="4419600" cy="4006215"/>
          </a:xfrm>
          <a:prstGeom prst="rect">
            <a:avLst/>
          </a:prstGeom>
        </p:spPr>
      </p:pic>
      <p:pic>
        <p:nvPicPr>
          <p:cNvPr id="5" name="Picture 4"/>
          <p:cNvPicPr>
            <a:picLocks noChangeAspect="1"/>
          </p:cNvPicPr>
          <p:nvPr/>
        </p:nvPicPr>
        <p:blipFill>
          <a:blip r:embed="rId3"/>
          <a:stretch>
            <a:fillRect/>
          </a:stretch>
        </p:blipFill>
        <p:spPr>
          <a:xfrm>
            <a:off x="2958465" y="2244871"/>
            <a:ext cx="6156960" cy="4201648"/>
          </a:xfrm>
          <a:prstGeom prst="rect">
            <a:avLst/>
          </a:prstGeom>
        </p:spPr>
      </p:pic>
    </p:spTree>
    <p:extLst>
      <p:ext uri="{BB962C8B-B14F-4D97-AF65-F5344CB8AC3E}">
        <p14:creationId xmlns:p14="http://schemas.microsoft.com/office/powerpoint/2010/main" val="20642719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the ICPI Tableau Training! </a:t>
            </a:r>
            <a:endParaRPr lang="en-US" dirty="0"/>
          </a:p>
        </p:txBody>
      </p:sp>
      <p:sp>
        <p:nvSpPr>
          <p:cNvPr id="3" name="Content Placeholder 2"/>
          <p:cNvSpPr>
            <a:spLocks noGrp="1"/>
          </p:cNvSpPr>
          <p:nvPr>
            <p:ph idx="1"/>
          </p:nvPr>
        </p:nvSpPr>
        <p:spPr/>
        <p:txBody>
          <a:bodyPr/>
          <a:lstStyle/>
          <a:p>
            <a:r>
              <a:rPr lang="en-US" dirty="0" smtClean="0">
                <a:solidFill>
                  <a:schemeClr val="accent4"/>
                </a:solidFill>
              </a:rPr>
              <a:t>Login to </a:t>
            </a:r>
            <a:r>
              <a:rPr lang="en-US" dirty="0" err="1" smtClean="0">
                <a:solidFill>
                  <a:schemeClr val="accent4"/>
                </a:solidFill>
              </a:rPr>
              <a:t>wifi</a:t>
            </a:r>
            <a:endParaRPr lang="en-US" dirty="0" smtClean="0">
              <a:solidFill>
                <a:schemeClr val="accent4"/>
              </a:solidFill>
            </a:endParaRPr>
          </a:p>
          <a:p>
            <a:r>
              <a:rPr lang="en-US" dirty="0" smtClean="0">
                <a:solidFill>
                  <a:schemeClr val="accent4"/>
                </a:solidFill>
              </a:rPr>
              <a:t>Download </a:t>
            </a:r>
            <a:r>
              <a:rPr lang="en-US" dirty="0">
                <a:solidFill>
                  <a:schemeClr val="accent4"/>
                </a:solidFill>
              </a:rPr>
              <a:t>&amp; open Training materials:</a:t>
            </a:r>
          </a:p>
          <a:p>
            <a:pPr lvl="1"/>
            <a:r>
              <a:rPr lang="en-US" dirty="0">
                <a:solidFill>
                  <a:schemeClr val="accent4"/>
                </a:solidFill>
              </a:rPr>
              <a:t>dataset</a:t>
            </a:r>
            <a:r>
              <a:rPr lang="en-US" b="1" dirty="0">
                <a:solidFill>
                  <a:schemeClr val="accent4"/>
                </a:solidFill>
              </a:rPr>
              <a:t> </a:t>
            </a:r>
            <a:endParaRPr lang="en-US" b="1" dirty="0" smtClean="0">
              <a:solidFill>
                <a:schemeClr val="accent4"/>
              </a:solidFill>
            </a:endParaRPr>
          </a:p>
          <a:p>
            <a:pPr lvl="1"/>
            <a:r>
              <a:rPr lang="en-US" dirty="0" smtClean="0">
                <a:solidFill>
                  <a:schemeClr val="accent4"/>
                </a:solidFill>
              </a:rPr>
              <a:t>demo</a:t>
            </a:r>
          </a:p>
          <a:p>
            <a:pPr lvl="1"/>
            <a:r>
              <a:rPr lang="en-US" dirty="0" smtClean="0">
                <a:solidFill>
                  <a:schemeClr val="accent4"/>
                </a:solidFill>
              </a:rPr>
              <a:t>practice file</a:t>
            </a:r>
          </a:p>
          <a:p>
            <a:r>
              <a:rPr lang="en-US" dirty="0" smtClean="0">
                <a:solidFill>
                  <a:schemeClr val="accent4"/>
                </a:solidFill>
              </a:rPr>
              <a:t>Additional resources</a:t>
            </a:r>
          </a:p>
          <a:p>
            <a:pPr lvl="1"/>
            <a:r>
              <a:rPr lang="en-US" dirty="0" smtClean="0">
                <a:solidFill>
                  <a:schemeClr val="accent4"/>
                </a:solidFill>
              </a:rPr>
              <a:t>Code for reshaping dataset</a:t>
            </a:r>
          </a:p>
          <a:p>
            <a:pPr lvl="1"/>
            <a:endParaRPr lang="en-US" dirty="0" smtClean="0">
              <a:solidFill>
                <a:schemeClr val="accent4"/>
              </a:solidFill>
            </a:endParaRPr>
          </a:p>
          <a:p>
            <a:pPr lvl="1"/>
            <a:endParaRPr lang="en-US" b="1" dirty="0">
              <a:solidFill>
                <a:schemeClr val="accent4"/>
              </a:solidFill>
            </a:endParaRPr>
          </a:p>
          <a:p>
            <a:endParaRPr lang="en-US" dirty="0"/>
          </a:p>
        </p:txBody>
      </p:sp>
      <p:sp>
        <p:nvSpPr>
          <p:cNvPr id="4" name="Slide Number Placeholder 3"/>
          <p:cNvSpPr>
            <a:spLocks noGrp="1"/>
          </p:cNvSpPr>
          <p:nvPr>
            <p:ph type="sldNum" sz="quarter" idx="4"/>
          </p:nvPr>
        </p:nvSpPr>
        <p:spPr/>
        <p:txBody>
          <a:bodyPr/>
          <a:lstStyle/>
          <a:p>
            <a:fld id="{2720EF26-1E39-4F64-8236-ED355D806952}" type="slidenum">
              <a:rPr lang="en-US" smtClean="0"/>
              <a:pPr/>
              <a:t>2</a:t>
            </a:fld>
            <a:endParaRPr lang="en-US" dirty="0"/>
          </a:p>
        </p:txBody>
      </p:sp>
    </p:spTree>
    <p:extLst>
      <p:ext uri="{BB962C8B-B14F-4D97-AF65-F5344CB8AC3E}">
        <p14:creationId xmlns:p14="http://schemas.microsoft.com/office/powerpoint/2010/main" val="30600831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720EF26-1E39-4F64-8236-ED355D806952}" type="slidenum">
              <a:rPr lang="en-US" smtClean="0"/>
              <a:pPr/>
              <a:t>20</a:t>
            </a:fld>
            <a:endParaRPr lang="en-US" dirty="0"/>
          </a:p>
        </p:txBody>
      </p:sp>
      <p:sp>
        <p:nvSpPr>
          <p:cNvPr id="5" name="Title 4"/>
          <p:cNvSpPr>
            <a:spLocks noGrp="1"/>
          </p:cNvSpPr>
          <p:nvPr>
            <p:ph type="title"/>
          </p:nvPr>
        </p:nvSpPr>
        <p:spPr>
          <a:xfrm>
            <a:off x="457199" y="365760"/>
            <a:ext cx="8839201" cy="548640"/>
          </a:xfrm>
        </p:spPr>
        <p:txBody>
          <a:bodyPr/>
          <a:lstStyle/>
          <a:p>
            <a:r>
              <a:rPr lang="en-US" dirty="0" smtClean="0"/>
              <a:t>Examine your data source</a:t>
            </a:r>
            <a:endParaRPr lang="en-US" dirty="0"/>
          </a:p>
        </p:txBody>
      </p:sp>
      <p:pic>
        <p:nvPicPr>
          <p:cNvPr id="6" name="Picture 5"/>
          <p:cNvPicPr>
            <a:picLocks noChangeAspect="1"/>
          </p:cNvPicPr>
          <p:nvPr/>
        </p:nvPicPr>
        <p:blipFill>
          <a:blip r:embed="rId2"/>
          <a:stretch>
            <a:fillRect/>
          </a:stretch>
        </p:blipFill>
        <p:spPr>
          <a:xfrm>
            <a:off x="128379" y="1143000"/>
            <a:ext cx="8887242" cy="4770119"/>
          </a:xfrm>
          <a:prstGeom prst="rect">
            <a:avLst/>
          </a:prstGeom>
        </p:spPr>
      </p:pic>
      <p:sp>
        <p:nvSpPr>
          <p:cNvPr id="8" name="Rounded Rectangle 7"/>
          <p:cNvSpPr/>
          <p:nvPr/>
        </p:nvSpPr>
        <p:spPr>
          <a:xfrm>
            <a:off x="5105400" y="2476500"/>
            <a:ext cx="27432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Note the column headings below</a:t>
            </a:r>
            <a:endParaRPr lang="en-US" sz="1400" dirty="0"/>
          </a:p>
        </p:txBody>
      </p:sp>
      <p:sp>
        <p:nvSpPr>
          <p:cNvPr id="9" name="Rounded Rectangle 8"/>
          <p:cNvSpPr/>
          <p:nvPr/>
        </p:nvSpPr>
        <p:spPr>
          <a:xfrm>
            <a:off x="3733800" y="1295400"/>
            <a:ext cx="34290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Live connection or Extract? Think of Extract as </a:t>
            </a:r>
            <a:r>
              <a:rPr lang="en-US" sz="1400" dirty="0" err="1" smtClean="0"/>
              <a:t>subsetting</a:t>
            </a:r>
            <a:r>
              <a:rPr lang="en-US" sz="1400" dirty="0" smtClean="0"/>
              <a:t> a </a:t>
            </a:r>
            <a:r>
              <a:rPr lang="en-US" sz="1400" dirty="0" err="1" smtClean="0"/>
              <a:t>datasource</a:t>
            </a:r>
            <a:r>
              <a:rPr lang="en-US" sz="1400" dirty="0" smtClean="0"/>
              <a:t> within Tableau to improve speed with running visuals. </a:t>
            </a:r>
            <a:endParaRPr lang="en-US" sz="1400" dirty="0"/>
          </a:p>
        </p:txBody>
      </p:sp>
      <p:sp>
        <p:nvSpPr>
          <p:cNvPr id="10" name="Rounded Rectangle 9"/>
          <p:cNvSpPr/>
          <p:nvPr/>
        </p:nvSpPr>
        <p:spPr>
          <a:xfrm>
            <a:off x="304800" y="2576146"/>
            <a:ext cx="34290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This is the sheet (if using a csv/</a:t>
            </a:r>
            <a:r>
              <a:rPr lang="en-US" sz="1400" dirty="0" err="1" smtClean="0"/>
              <a:t>xls</a:t>
            </a:r>
            <a:r>
              <a:rPr lang="en-US" sz="1400" dirty="0" smtClean="0"/>
              <a:t> file) that is pulled into Tableau</a:t>
            </a:r>
            <a:endParaRPr lang="en-US" sz="1400" dirty="0"/>
          </a:p>
        </p:txBody>
      </p:sp>
      <p:sp>
        <p:nvSpPr>
          <p:cNvPr id="11" name="Rounded Rectangle 10"/>
          <p:cNvSpPr/>
          <p:nvPr/>
        </p:nvSpPr>
        <p:spPr>
          <a:xfrm>
            <a:off x="1274884" y="1028700"/>
            <a:ext cx="2458916"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This is the data source name </a:t>
            </a:r>
            <a:endParaRPr lang="en-US" sz="1400" dirty="0"/>
          </a:p>
        </p:txBody>
      </p:sp>
      <p:cxnSp>
        <p:nvCxnSpPr>
          <p:cNvPr id="13" name="Straight Arrow Connector 12"/>
          <p:cNvCxnSpPr/>
          <p:nvPr/>
        </p:nvCxnSpPr>
        <p:spPr>
          <a:xfrm flipH="1">
            <a:off x="990600" y="1295400"/>
            <a:ext cx="304800" cy="411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162800" y="1691787"/>
            <a:ext cx="304800" cy="213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85800" y="2209800"/>
            <a:ext cx="0" cy="358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828800" y="2057400"/>
            <a:ext cx="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Left Brace 21"/>
          <p:cNvSpPr/>
          <p:nvPr/>
        </p:nvSpPr>
        <p:spPr>
          <a:xfrm rot="5400000">
            <a:off x="4992120" y="-932272"/>
            <a:ext cx="366346" cy="7740736"/>
          </a:xfrm>
          <a:prstGeom prst="leftBrace">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23" name="Oval 22"/>
          <p:cNvSpPr/>
          <p:nvPr/>
        </p:nvSpPr>
        <p:spPr>
          <a:xfrm>
            <a:off x="3200400" y="3261947"/>
            <a:ext cx="228600" cy="167053"/>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886200" y="3276601"/>
            <a:ext cx="228600" cy="167053"/>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780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21</a:t>
            </a:fld>
            <a:endParaRPr lang="en-US"/>
          </a:p>
        </p:txBody>
      </p:sp>
      <p:sp>
        <p:nvSpPr>
          <p:cNvPr id="3" name="Title 2"/>
          <p:cNvSpPr>
            <a:spLocks noGrp="1"/>
          </p:cNvSpPr>
          <p:nvPr>
            <p:ph type="title"/>
          </p:nvPr>
        </p:nvSpPr>
        <p:spPr/>
        <p:txBody>
          <a:bodyPr/>
          <a:lstStyle/>
          <a:p>
            <a:r>
              <a:rPr lang="en-US" dirty="0" smtClean="0"/>
              <a:t>How many rows did I import? </a:t>
            </a:r>
            <a:endParaRPr lang="en-US" dirty="0"/>
          </a:p>
        </p:txBody>
      </p:sp>
      <p:pic>
        <p:nvPicPr>
          <p:cNvPr id="4" name="Picture 3"/>
          <p:cNvPicPr>
            <a:picLocks noChangeAspect="1"/>
          </p:cNvPicPr>
          <p:nvPr/>
        </p:nvPicPr>
        <p:blipFill>
          <a:blip r:embed="rId2"/>
          <a:stretch>
            <a:fillRect/>
          </a:stretch>
        </p:blipFill>
        <p:spPr>
          <a:xfrm>
            <a:off x="1318866" y="1388955"/>
            <a:ext cx="3390900" cy="5180542"/>
          </a:xfrm>
          <a:prstGeom prst="rect">
            <a:avLst/>
          </a:prstGeom>
        </p:spPr>
      </p:pic>
      <p:pic>
        <p:nvPicPr>
          <p:cNvPr id="5" name="Picture 4"/>
          <p:cNvPicPr>
            <a:picLocks noChangeAspect="1"/>
          </p:cNvPicPr>
          <p:nvPr/>
        </p:nvPicPr>
        <p:blipFill>
          <a:blip r:embed="rId3"/>
          <a:stretch>
            <a:fillRect/>
          </a:stretch>
        </p:blipFill>
        <p:spPr>
          <a:xfrm>
            <a:off x="5257800" y="1388955"/>
            <a:ext cx="2866331" cy="5257800"/>
          </a:xfrm>
          <a:prstGeom prst="rect">
            <a:avLst/>
          </a:prstGeom>
        </p:spPr>
      </p:pic>
      <p:sp>
        <p:nvSpPr>
          <p:cNvPr id="6" name="TextBox 5"/>
          <p:cNvSpPr txBox="1"/>
          <p:nvPr/>
        </p:nvSpPr>
        <p:spPr>
          <a:xfrm>
            <a:off x="1524998" y="1019623"/>
            <a:ext cx="1489318" cy="369332"/>
          </a:xfrm>
          <a:prstGeom prst="rect">
            <a:avLst/>
          </a:prstGeom>
          <a:noFill/>
        </p:spPr>
        <p:txBody>
          <a:bodyPr wrap="none" rtlCol="0">
            <a:spAutoFit/>
          </a:bodyPr>
          <a:lstStyle/>
          <a:p>
            <a:r>
              <a:rPr lang="en-US" b="1" dirty="0" smtClean="0"/>
              <a:t>Before Extract</a:t>
            </a:r>
            <a:endParaRPr lang="en-US" b="1" dirty="0"/>
          </a:p>
        </p:txBody>
      </p:sp>
      <p:sp>
        <p:nvSpPr>
          <p:cNvPr id="7" name="TextBox 6"/>
          <p:cNvSpPr txBox="1"/>
          <p:nvPr/>
        </p:nvSpPr>
        <p:spPr>
          <a:xfrm>
            <a:off x="5229497" y="967011"/>
            <a:ext cx="1325235" cy="369332"/>
          </a:xfrm>
          <a:prstGeom prst="rect">
            <a:avLst/>
          </a:prstGeom>
          <a:noFill/>
        </p:spPr>
        <p:txBody>
          <a:bodyPr wrap="none" rtlCol="0">
            <a:spAutoFit/>
          </a:bodyPr>
          <a:lstStyle/>
          <a:p>
            <a:r>
              <a:rPr lang="en-US" b="1" dirty="0" smtClean="0"/>
              <a:t>After Extract</a:t>
            </a:r>
            <a:endParaRPr lang="en-US" b="1" dirty="0"/>
          </a:p>
        </p:txBody>
      </p:sp>
    </p:spTree>
    <p:extLst>
      <p:ext uri="{BB962C8B-B14F-4D97-AF65-F5344CB8AC3E}">
        <p14:creationId xmlns:p14="http://schemas.microsoft.com/office/powerpoint/2010/main" val="826361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22</a:t>
            </a:fld>
            <a:endParaRPr lang="en-US"/>
          </a:p>
        </p:txBody>
      </p:sp>
      <p:sp>
        <p:nvSpPr>
          <p:cNvPr id="3" name="Title 2"/>
          <p:cNvSpPr>
            <a:spLocks noGrp="1"/>
          </p:cNvSpPr>
          <p:nvPr>
            <p:ph type="title"/>
          </p:nvPr>
        </p:nvSpPr>
        <p:spPr/>
        <p:txBody>
          <a:bodyPr/>
          <a:lstStyle/>
          <a:p>
            <a:r>
              <a:rPr lang="en-US" dirty="0" smtClean="0"/>
              <a:t>Extract your Tableau data file for speed!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2860" y="365760"/>
            <a:ext cx="1257300" cy="969572"/>
          </a:xfrm>
          <a:prstGeom prst="rect">
            <a:avLst/>
          </a:prstGeom>
        </p:spPr>
      </p:pic>
      <p:pic>
        <p:nvPicPr>
          <p:cNvPr id="8" name="Picture 7"/>
          <p:cNvPicPr>
            <a:picLocks noChangeAspect="1"/>
          </p:cNvPicPr>
          <p:nvPr/>
        </p:nvPicPr>
        <p:blipFill>
          <a:blip r:embed="rId3"/>
          <a:stretch>
            <a:fillRect/>
          </a:stretch>
        </p:blipFill>
        <p:spPr>
          <a:xfrm>
            <a:off x="2354580" y="1467506"/>
            <a:ext cx="5288280" cy="3983203"/>
          </a:xfrm>
          <a:prstGeom prst="rect">
            <a:avLst/>
          </a:prstGeom>
        </p:spPr>
      </p:pic>
      <p:sp>
        <p:nvSpPr>
          <p:cNvPr id="9" name="Left Brace 8"/>
          <p:cNvSpPr/>
          <p:nvPr/>
        </p:nvSpPr>
        <p:spPr>
          <a:xfrm>
            <a:off x="1828800" y="1335332"/>
            <a:ext cx="304800" cy="316046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04800" y="2176902"/>
            <a:ext cx="1303020" cy="1200329"/>
          </a:xfrm>
          <a:prstGeom prst="rect">
            <a:avLst/>
          </a:prstGeom>
          <a:noFill/>
        </p:spPr>
        <p:txBody>
          <a:bodyPr wrap="square" rtlCol="0">
            <a:spAutoFit/>
          </a:bodyPr>
          <a:lstStyle/>
          <a:p>
            <a:r>
              <a:rPr lang="en-US" dirty="0" smtClean="0"/>
              <a:t>Extract to include these indicators</a:t>
            </a:r>
            <a:endParaRPr lang="en-US" dirty="0"/>
          </a:p>
        </p:txBody>
      </p:sp>
    </p:spTree>
    <p:extLst>
      <p:ext uri="{BB962C8B-B14F-4D97-AF65-F5344CB8AC3E}">
        <p14:creationId xmlns:p14="http://schemas.microsoft.com/office/powerpoint/2010/main" val="3960692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23</a:t>
            </a:fld>
            <a:endParaRPr lang="en-US"/>
          </a:p>
        </p:txBody>
      </p:sp>
      <p:sp>
        <p:nvSpPr>
          <p:cNvPr id="3" name="Title 2"/>
          <p:cNvSpPr>
            <a:spLocks noGrp="1"/>
          </p:cNvSpPr>
          <p:nvPr>
            <p:ph type="title"/>
          </p:nvPr>
        </p:nvSpPr>
        <p:spPr/>
        <p:txBody>
          <a:bodyPr/>
          <a:lstStyle/>
          <a:p>
            <a:r>
              <a:rPr lang="en-US" dirty="0" smtClean="0"/>
              <a:t>Extract your Tableau data file for speed!</a:t>
            </a:r>
            <a:endParaRPr lang="en-US" dirty="0"/>
          </a:p>
        </p:txBody>
      </p:sp>
      <p:pic>
        <p:nvPicPr>
          <p:cNvPr id="4" name="Picture 3"/>
          <p:cNvPicPr>
            <a:picLocks noChangeAspect="1"/>
          </p:cNvPicPr>
          <p:nvPr/>
        </p:nvPicPr>
        <p:blipFill rotWithShape="1">
          <a:blip r:embed="rId2"/>
          <a:srcRect r="4918"/>
          <a:stretch/>
        </p:blipFill>
        <p:spPr>
          <a:xfrm>
            <a:off x="152400" y="942703"/>
            <a:ext cx="2209800" cy="16573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2860" y="365760"/>
            <a:ext cx="1257300" cy="969572"/>
          </a:xfrm>
          <a:prstGeom prst="rect">
            <a:avLst/>
          </a:prstGeom>
        </p:spPr>
      </p:pic>
      <p:pic>
        <p:nvPicPr>
          <p:cNvPr id="6" name="Picture 5"/>
          <p:cNvPicPr>
            <a:picLocks noChangeAspect="1"/>
          </p:cNvPicPr>
          <p:nvPr/>
        </p:nvPicPr>
        <p:blipFill>
          <a:blip r:embed="rId4"/>
          <a:stretch>
            <a:fillRect/>
          </a:stretch>
        </p:blipFill>
        <p:spPr>
          <a:xfrm>
            <a:off x="34834" y="1680754"/>
            <a:ext cx="2708366" cy="2743200"/>
          </a:xfrm>
          <a:prstGeom prst="rect">
            <a:avLst/>
          </a:prstGeom>
        </p:spPr>
      </p:pic>
      <p:pic>
        <p:nvPicPr>
          <p:cNvPr id="7" name="Picture 6"/>
          <p:cNvPicPr>
            <a:picLocks noChangeAspect="1"/>
          </p:cNvPicPr>
          <p:nvPr/>
        </p:nvPicPr>
        <p:blipFill rotWithShape="1">
          <a:blip r:embed="rId5"/>
          <a:srcRect l="10866" t="12181"/>
          <a:stretch/>
        </p:blipFill>
        <p:spPr>
          <a:xfrm>
            <a:off x="2749566" y="1412149"/>
            <a:ext cx="3158275" cy="3296296"/>
          </a:xfrm>
          <a:prstGeom prst="rect">
            <a:avLst/>
          </a:prstGeom>
        </p:spPr>
      </p:pic>
      <p:sp>
        <p:nvSpPr>
          <p:cNvPr id="13" name="Up Arrow 12"/>
          <p:cNvSpPr/>
          <p:nvPr/>
        </p:nvSpPr>
        <p:spPr>
          <a:xfrm>
            <a:off x="2012958" y="1412149"/>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4" name="Up Arrow 13"/>
          <p:cNvSpPr/>
          <p:nvPr/>
        </p:nvSpPr>
        <p:spPr>
          <a:xfrm>
            <a:off x="266700" y="2992755"/>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US" b="1" dirty="0"/>
          </a:p>
        </p:txBody>
      </p:sp>
      <p:sp>
        <p:nvSpPr>
          <p:cNvPr id="15" name="Up Arrow 14"/>
          <p:cNvSpPr/>
          <p:nvPr/>
        </p:nvSpPr>
        <p:spPr>
          <a:xfrm>
            <a:off x="2743200" y="4165231"/>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a:t>
            </a:r>
            <a:endParaRPr lang="en-US" b="1" dirty="0"/>
          </a:p>
        </p:txBody>
      </p:sp>
      <p:sp>
        <p:nvSpPr>
          <p:cNvPr id="16" name="Up Arrow 15"/>
          <p:cNvSpPr/>
          <p:nvPr/>
        </p:nvSpPr>
        <p:spPr>
          <a:xfrm>
            <a:off x="4381500" y="4631284"/>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grpSp>
        <p:nvGrpSpPr>
          <p:cNvPr id="21" name="Group 20"/>
          <p:cNvGrpSpPr/>
          <p:nvPr/>
        </p:nvGrpSpPr>
        <p:grpSpPr>
          <a:xfrm>
            <a:off x="5942510" y="1412149"/>
            <a:ext cx="3023178" cy="3809999"/>
            <a:chOff x="6019800" y="2819400"/>
            <a:chExt cx="3023178" cy="3809999"/>
          </a:xfrm>
        </p:grpSpPr>
        <p:pic>
          <p:nvPicPr>
            <p:cNvPr id="9" name="Picture 8"/>
            <p:cNvPicPr>
              <a:picLocks noChangeAspect="1"/>
            </p:cNvPicPr>
            <p:nvPr/>
          </p:nvPicPr>
          <p:blipFill>
            <a:blip r:embed="rId6"/>
            <a:stretch>
              <a:fillRect/>
            </a:stretch>
          </p:blipFill>
          <p:spPr>
            <a:xfrm>
              <a:off x="6019800" y="2819400"/>
              <a:ext cx="3023178" cy="3524896"/>
            </a:xfrm>
            <a:prstGeom prst="rect">
              <a:avLst/>
            </a:prstGeom>
          </p:spPr>
        </p:pic>
        <p:sp>
          <p:nvSpPr>
            <p:cNvPr id="17" name="Up Arrow 16"/>
            <p:cNvSpPr/>
            <p:nvPr/>
          </p:nvSpPr>
          <p:spPr>
            <a:xfrm>
              <a:off x="6052457" y="5029200"/>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5</a:t>
              </a:r>
              <a:endParaRPr lang="en-US" b="1" dirty="0"/>
            </a:p>
          </p:txBody>
        </p:sp>
        <p:sp>
          <p:nvSpPr>
            <p:cNvPr id="18" name="Up Arrow 17"/>
            <p:cNvSpPr/>
            <p:nvPr/>
          </p:nvSpPr>
          <p:spPr>
            <a:xfrm>
              <a:off x="7886700" y="6248399"/>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6</a:t>
              </a:r>
              <a:endParaRPr lang="en-US" b="1" dirty="0"/>
            </a:p>
          </p:txBody>
        </p:sp>
      </p:grpSp>
      <p:pic>
        <p:nvPicPr>
          <p:cNvPr id="20" name="Picture 19"/>
          <p:cNvPicPr>
            <a:picLocks noChangeAspect="1"/>
          </p:cNvPicPr>
          <p:nvPr/>
        </p:nvPicPr>
        <p:blipFill>
          <a:blip r:embed="rId7"/>
          <a:stretch>
            <a:fillRect/>
          </a:stretch>
        </p:blipFill>
        <p:spPr>
          <a:xfrm>
            <a:off x="2247900" y="5102049"/>
            <a:ext cx="4267200" cy="1843596"/>
          </a:xfrm>
          <a:prstGeom prst="rect">
            <a:avLst/>
          </a:prstGeom>
        </p:spPr>
      </p:pic>
      <p:sp>
        <p:nvSpPr>
          <p:cNvPr id="22" name="Up Arrow 21"/>
          <p:cNvSpPr/>
          <p:nvPr/>
        </p:nvSpPr>
        <p:spPr>
          <a:xfrm>
            <a:off x="5181600" y="6409508"/>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7</a:t>
            </a:r>
            <a:endParaRPr lang="en-US" b="1" dirty="0"/>
          </a:p>
        </p:txBody>
      </p:sp>
    </p:spTree>
    <p:extLst>
      <p:ext uri="{BB962C8B-B14F-4D97-AF65-F5344CB8AC3E}">
        <p14:creationId xmlns:p14="http://schemas.microsoft.com/office/powerpoint/2010/main" val="673458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Examine your data source</a:t>
            </a:r>
          </a:p>
        </p:txBody>
      </p:sp>
      <p:sp>
        <p:nvSpPr>
          <p:cNvPr id="4" name="Slide Number Placeholder 3"/>
          <p:cNvSpPr>
            <a:spLocks noGrp="1"/>
          </p:cNvSpPr>
          <p:nvPr>
            <p:ph type="sldNum" sz="quarter" idx="4"/>
          </p:nvPr>
        </p:nvSpPr>
        <p:spPr/>
        <p:txBody>
          <a:bodyPr/>
          <a:lstStyle/>
          <a:p>
            <a:fld id="{2720EF26-1E39-4F64-8236-ED355D806952}" type="slidenum">
              <a:rPr lang="en-US" smtClean="0"/>
              <a:pPr/>
              <a:t>24</a:t>
            </a:fld>
            <a:endParaRPr lang="en-US" dirty="0"/>
          </a:p>
        </p:txBody>
      </p:sp>
      <p:pic>
        <p:nvPicPr>
          <p:cNvPr id="5" name="Picture 4"/>
          <p:cNvPicPr>
            <a:picLocks noChangeAspect="1"/>
          </p:cNvPicPr>
          <p:nvPr/>
        </p:nvPicPr>
        <p:blipFill>
          <a:blip r:embed="rId2"/>
          <a:stretch>
            <a:fillRect/>
          </a:stretch>
        </p:blipFill>
        <p:spPr>
          <a:xfrm>
            <a:off x="4724400" y="3640228"/>
            <a:ext cx="2326211" cy="1822314"/>
          </a:xfrm>
          <a:prstGeom prst="rect">
            <a:avLst/>
          </a:prstGeom>
        </p:spPr>
      </p:pic>
      <p:sp>
        <p:nvSpPr>
          <p:cNvPr id="9" name="Rounded Rectangle 8"/>
          <p:cNvSpPr/>
          <p:nvPr/>
        </p:nvSpPr>
        <p:spPr>
          <a:xfrm>
            <a:off x="3762375" y="948577"/>
            <a:ext cx="27432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Note the column headings below</a:t>
            </a:r>
            <a:endParaRPr lang="en-US" sz="1400" dirty="0"/>
          </a:p>
        </p:txBody>
      </p:sp>
      <p:sp>
        <p:nvSpPr>
          <p:cNvPr id="10" name="Rounded Rectangle 9"/>
          <p:cNvSpPr/>
          <p:nvPr/>
        </p:nvSpPr>
        <p:spPr>
          <a:xfrm>
            <a:off x="209550" y="3414757"/>
            <a:ext cx="3657600" cy="4936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Each variable gets pulled in and categorized by type of data: number, date, string, etc. </a:t>
            </a:r>
            <a:endParaRPr lang="en-US" sz="1400" dirty="0"/>
          </a:p>
        </p:txBody>
      </p:sp>
      <p:pic>
        <p:nvPicPr>
          <p:cNvPr id="11" name="Picture 10"/>
          <p:cNvPicPr>
            <a:picLocks noChangeAspect="1"/>
          </p:cNvPicPr>
          <p:nvPr/>
        </p:nvPicPr>
        <p:blipFill>
          <a:blip r:embed="rId3"/>
          <a:stretch>
            <a:fillRect/>
          </a:stretch>
        </p:blipFill>
        <p:spPr>
          <a:xfrm>
            <a:off x="152400" y="1234327"/>
            <a:ext cx="7915275" cy="2066925"/>
          </a:xfrm>
          <a:prstGeom prst="rect">
            <a:avLst/>
          </a:prstGeom>
        </p:spPr>
      </p:pic>
      <p:grpSp>
        <p:nvGrpSpPr>
          <p:cNvPr id="14" name="Group 13"/>
          <p:cNvGrpSpPr/>
          <p:nvPr/>
        </p:nvGrpSpPr>
        <p:grpSpPr>
          <a:xfrm>
            <a:off x="209550" y="4029075"/>
            <a:ext cx="3657600" cy="493621"/>
            <a:chOff x="0" y="4267200"/>
            <a:chExt cx="3657600" cy="493621"/>
          </a:xfrm>
        </p:grpSpPr>
        <p:sp>
          <p:nvSpPr>
            <p:cNvPr id="12" name="Rounded Rectangle 11"/>
            <p:cNvSpPr/>
            <p:nvPr/>
          </p:nvSpPr>
          <p:spPr>
            <a:xfrm>
              <a:off x="0" y="4267200"/>
              <a:ext cx="3657600" cy="4936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You can edit the type of data a variable is by click on the “</a:t>
              </a:r>
              <a:r>
                <a:rPr lang="en-US" sz="1400" dirty="0" err="1" smtClean="0"/>
                <a:t>Abc</a:t>
              </a:r>
              <a:r>
                <a:rPr lang="en-US" sz="1400" dirty="0" smtClean="0"/>
                <a:t>” or # or </a:t>
              </a:r>
              <a:endParaRPr lang="en-US" sz="1400" dirty="0"/>
            </a:p>
          </p:txBody>
        </p:sp>
        <p:pic>
          <p:nvPicPr>
            <p:cNvPr id="13" name="Picture 12"/>
            <p:cNvPicPr>
              <a:picLocks noChangeAspect="1"/>
            </p:cNvPicPr>
            <p:nvPr/>
          </p:nvPicPr>
          <p:blipFill>
            <a:blip r:embed="rId4"/>
            <a:stretch>
              <a:fillRect/>
            </a:stretch>
          </p:blipFill>
          <p:spPr>
            <a:xfrm>
              <a:off x="2743200" y="4522696"/>
              <a:ext cx="142875" cy="238125"/>
            </a:xfrm>
            <a:prstGeom prst="rect">
              <a:avLst/>
            </a:prstGeom>
          </p:spPr>
        </p:pic>
      </p:grpSp>
      <p:sp>
        <p:nvSpPr>
          <p:cNvPr id="16" name="Rounded Rectangle 15"/>
          <p:cNvSpPr/>
          <p:nvPr/>
        </p:nvSpPr>
        <p:spPr>
          <a:xfrm>
            <a:off x="209550" y="4617151"/>
            <a:ext cx="3657600" cy="4936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You can also edit the type of variable by clicking on metadata</a:t>
            </a:r>
            <a:endParaRPr lang="en-US" sz="1400" dirty="0"/>
          </a:p>
        </p:txBody>
      </p:sp>
      <p:cxnSp>
        <p:nvCxnSpPr>
          <p:cNvPr id="35" name="Elbow Connector 34"/>
          <p:cNvCxnSpPr>
            <a:stCxn id="16" idx="1"/>
          </p:cNvCxnSpPr>
          <p:nvPr/>
        </p:nvCxnSpPr>
        <p:spPr>
          <a:xfrm rot="10800000" flipH="1">
            <a:off x="209550" y="1524000"/>
            <a:ext cx="323850" cy="3339962"/>
          </a:xfrm>
          <a:prstGeom prst="bentConnector4">
            <a:avLst>
              <a:gd name="adj1" fmla="val -38235"/>
              <a:gd name="adj2" fmla="val 53695"/>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5612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720EF26-1E39-4F64-8236-ED355D806952}" type="slidenum">
              <a:rPr lang="en-US" smtClean="0"/>
              <a:pPr/>
              <a:t>25</a:t>
            </a:fld>
            <a:endParaRPr lang="en-US" dirty="0"/>
          </a:p>
        </p:txBody>
      </p:sp>
      <p:pic>
        <p:nvPicPr>
          <p:cNvPr id="6" name="Picture 5"/>
          <p:cNvPicPr>
            <a:picLocks noChangeAspect="1"/>
          </p:cNvPicPr>
          <p:nvPr/>
        </p:nvPicPr>
        <p:blipFill>
          <a:blip r:embed="rId2"/>
          <a:stretch>
            <a:fillRect/>
          </a:stretch>
        </p:blipFill>
        <p:spPr>
          <a:xfrm>
            <a:off x="1828800" y="-17146"/>
            <a:ext cx="5946704" cy="6858000"/>
          </a:xfrm>
          <a:prstGeom prst="rect">
            <a:avLst/>
          </a:prstGeom>
        </p:spPr>
      </p:pic>
      <p:sp>
        <p:nvSpPr>
          <p:cNvPr id="7" name="Rounded Rectangle 6"/>
          <p:cNvSpPr/>
          <p:nvPr/>
        </p:nvSpPr>
        <p:spPr>
          <a:xfrm>
            <a:off x="304800" y="3962400"/>
            <a:ext cx="3200400" cy="4936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Here you can also view and edit the types of variables in your dataset</a:t>
            </a:r>
            <a:endParaRPr lang="en-US" sz="1400" dirty="0"/>
          </a:p>
        </p:txBody>
      </p:sp>
      <p:sp>
        <p:nvSpPr>
          <p:cNvPr id="5" name="Title 4"/>
          <p:cNvSpPr>
            <a:spLocks noGrp="1"/>
          </p:cNvSpPr>
          <p:nvPr>
            <p:ph type="title"/>
          </p:nvPr>
        </p:nvSpPr>
        <p:spPr>
          <a:xfrm>
            <a:off x="381000" y="228600"/>
            <a:ext cx="7010400" cy="2072640"/>
          </a:xfrm>
        </p:spPr>
        <p:txBody>
          <a:bodyPr/>
          <a:lstStyle/>
          <a:p>
            <a:r>
              <a:rPr lang="en-US" dirty="0" smtClean="0"/>
              <a:t>Examine meta data</a:t>
            </a:r>
            <a:endParaRPr lang="en-US" dirty="0"/>
          </a:p>
        </p:txBody>
      </p:sp>
      <p:pic>
        <p:nvPicPr>
          <p:cNvPr id="8" name="Picture 7"/>
          <p:cNvPicPr>
            <a:picLocks noChangeAspect="1"/>
          </p:cNvPicPr>
          <p:nvPr/>
        </p:nvPicPr>
        <p:blipFill>
          <a:blip r:embed="rId3"/>
          <a:stretch>
            <a:fillRect/>
          </a:stretch>
        </p:blipFill>
        <p:spPr>
          <a:xfrm>
            <a:off x="3571875" y="3111361"/>
            <a:ext cx="4194104" cy="3505200"/>
          </a:xfrm>
          <a:prstGeom prst="rect">
            <a:avLst/>
          </a:prstGeom>
        </p:spPr>
      </p:pic>
    </p:spTree>
    <p:extLst>
      <p:ext uri="{BB962C8B-B14F-4D97-AF65-F5344CB8AC3E}">
        <p14:creationId xmlns:p14="http://schemas.microsoft.com/office/powerpoint/2010/main" val="3529752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26</a:t>
            </a:fld>
            <a:endParaRPr lang="en-US"/>
          </a:p>
        </p:txBody>
      </p:sp>
      <p:sp>
        <p:nvSpPr>
          <p:cNvPr id="3" name="Title 2"/>
          <p:cNvSpPr>
            <a:spLocks noGrp="1"/>
          </p:cNvSpPr>
          <p:nvPr>
            <p:ph type="title"/>
          </p:nvPr>
        </p:nvSpPr>
        <p:spPr/>
        <p:txBody>
          <a:bodyPr/>
          <a:lstStyle/>
          <a:p>
            <a:r>
              <a:rPr lang="en-US" dirty="0" smtClean="0"/>
              <a:t>Orientation to interface</a:t>
            </a:r>
            <a:endParaRPr lang="en-US" dirty="0"/>
          </a:p>
        </p:txBody>
      </p:sp>
      <p:pic>
        <p:nvPicPr>
          <p:cNvPr id="4" name="Picture 3"/>
          <p:cNvPicPr>
            <a:picLocks noChangeAspect="1"/>
          </p:cNvPicPr>
          <p:nvPr/>
        </p:nvPicPr>
        <p:blipFill>
          <a:blip r:embed="rId2"/>
          <a:stretch>
            <a:fillRect/>
          </a:stretch>
        </p:blipFill>
        <p:spPr>
          <a:xfrm>
            <a:off x="0" y="951009"/>
            <a:ext cx="9144000" cy="4955981"/>
          </a:xfrm>
          <a:prstGeom prst="rect">
            <a:avLst/>
          </a:prstGeom>
        </p:spPr>
      </p:pic>
      <p:sp>
        <p:nvSpPr>
          <p:cNvPr id="5" name="Left Brace 4"/>
          <p:cNvSpPr/>
          <p:nvPr/>
        </p:nvSpPr>
        <p:spPr>
          <a:xfrm rot="10800000">
            <a:off x="762000" y="1676400"/>
            <a:ext cx="304800" cy="327660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rot="10800000">
            <a:off x="762001" y="5105399"/>
            <a:ext cx="304800" cy="57299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p:cNvSpPr/>
          <p:nvPr/>
        </p:nvSpPr>
        <p:spPr>
          <a:xfrm>
            <a:off x="1066801" y="3276600"/>
            <a:ext cx="1219199"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Dimensions</a:t>
            </a:r>
            <a:endParaRPr lang="en-US" sz="1600" dirty="0"/>
          </a:p>
        </p:txBody>
      </p:sp>
      <p:sp>
        <p:nvSpPr>
          <p:cNvPr id="8" name="Rounded Rectangle 7"/>
          <p:cNvSpPr/>
          <p:nvPr/>
        </p:nvSpPr>
        <p:spPr>
          <a:xfrm>
            <a:off x="1066801" y="5191869"/>
            <a:ext cx="1219199" cy="22860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Measures</a:t>
            </a:r>
            <a:endParaRPr lang="en-US" sz="1600" dirty="0"/>
          </a:p>
        </p:txBody>
      </p:sp>
      <p:sp>
        <p:nvSpPr>
          <p:cNvPr id="9" name="Oval Callout 8"/>
          <p:cNvSpPr/>
          <p:nvPr/>
        </p:nvSpPr>
        <p:spPr>
          <a:xfrm>
            <a:off x="5105400" y="0"/>
            <a:ext cx="4038600" cy="8382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 of it as a pivot table in dragging variables to rows &amp; columns</a:t>
            </a:r>
          </a:p>
        </p:txBody>
      </p:sp>
      <p:cxnSp>
        <p:nvCxnSpPr>
          <p:cNvPr id="14" name="Straight Arrow Connector 13"/>
          <p:cNvCxnSpPr/>
          <p:nvPr/>
        </p:nvCxnSpPr>
        <p:spPr>
          <a:xfrm flipV="1">
            <a:off x="7467600" y="1280160"/>
            <a:ext cx="1219200" cy="1767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6705600" y="3048000"/>
            <a:ext cx="1295400" cy="2667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t>Sample visuals. Hover over and see the tips on how to create this. Good place to start to explore your data</a:t>
            </a:r>
            <a:endParaRPr lang="en-US" sz="1600" dirty="0"/>
          </a:p>
        </p:txBody>
      </p:sp>
      <p:sp>
        <p:nvSpPr>
          <p:cNvPr id="16" name="Rounded Rectangle 15"/>
          <p:cNvSpPr/>
          <p:nvPr/>
        </p:nvSpPr>
        <p:spPr>
          <a:xfrm>
            <a:off x="2514600" y="2164080"/>
            <a:ext cx="1524000" cy="3143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t>Note - Filters</a:t>
            </a:r>
            <a:endParaRPr lang="en-US" sz="1600" dirty="0"/>
          </a:p>
        </p:txBody>
      </p:sp>
      <p:sp>
        <p:nvSpPr>
          <p:cNvPr id="17" name="Rounded Rectangle 16"/>
          <p:cNvSpPr/>
          <p:nvPr/>
        </p:nvSpPr>
        <p:spPr>
          <a:xfrm>
            <a:off x="2514600" y="2591007"/>
            <a:ext cx="1676399" cy="1752393"/>
          </a:xfrm>
          <a:prstGeom prst="roundRect">
            <a:avLst>
              <a:gd name="adj" fmla="val 984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t>Marks – lets you customize a visual by applying colors, size, labels, tooltips, shapes, etc. </a:t>
            </a:r>
            <a:endParaRPr lang="en-US" sz="1600" dirty="0"/>
          </a:p>
        </p:txBody>
      </p:sp>
      <p:cxnSp>
        <p:nvCxnSpPr>
          <p:cNvPr id="18" name="Straight Arrow Connector 17"/>
          <p:cNvCxnSpPr>
            <a:stCxn id="16" idx="1"/>
          </p:cNvCxnSpPr>
          <p:nvPr/>
        </p:nvCxnSpPr>
        <p:spPr>
          <a:xfrm flipH="1" flipV="1">
            <a:off x="1295402" y="1828800"/>
            <a:ext cx="1219198" cy="4924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flipV="1">
            <a:off x="1371602" y="2153602"/>
            <a:ext cx="1142998" cy="5667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ounded Rectangle 23"/>
          <p:cNvSpPr/>
          <p:nvPr/>
        </p:nvSpPr>
        <p:spPr>
          <a:xfrm>
            <a:off x="2743198" y="1703753"/>
            <a:ext cx="2209801" cy="3143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smtClean="0"/>
              <a:t>Your Data source is here</a:t>
            </a:r>
            <a:endParaRPr lang="en-US" sz="1600" dirty="0"/>
          </a:p>
        </p:txBody>
      </p:sp>
      <p:cxnSp>
        <p:nvCxnSpPr>
          <p:cNvPr id="25" name="Straight Arrow Connector 24"/>
          <p:cNvCxnSpPr/>
          <p:nvPr/>
        </p:nvCxnSpPr>
        <p:spPr>
          <a:xfrm flipH="1" flipV="1">
            <a:off x="685802" y="1539344"/>
            <a:ext cx="2057396" cy="3444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687804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27</a:t>
            </a:fld>
            <a:endParaRPr lang="en-US"/>
          </a:p>
        </p:txBody>
      </p:sp>
      <p:sp>
        <p:nvSpPr>
          <p:cNvPr id="3" name="Title 2"/>
          <p:cNvSpPr>
            <a:spLocks noGrp="1"/>
          </p:cNvSpPr>
          <p:nvPr>
            <p:ph type="title"/>
          </p:nvPr>
        </p:nvSpPr>
        <p:spPr>
          <a:xfrm>
            <a:off x="457200" y="0"/>
            <a:ext cx="8686800" cy="914400"/>
          </a:xfrm>
        </p:spPr>
        <p:txBody>
          <a:bodyPr/>
          <a:lstStyle/>
          <a:p>
            <a:r>
              <a:rPr lang="en-US" dirty="0" smtClean="0"/>
              <a:t>Organize your data: group indicators by program area</a:t>
            </a:r>
            <a:endParaRPr lang="en-US" dirty="0"/>
          </a:p>
        </p:txBody>
      </p:sp>
      <p:pic>
        <p:nvPicPr>
          <p:cNvPr id="6" name="Picture 5"/>
          <p:cNvPicPr>
            <a:picLocks noChangeAspect="1"/>
          </p:cNvPicPr>
          <p:nvPr/>
        </p:nvPicPr>
        <p:blipFill>
          <a:blip r:embed="rId2"/>
          <a:stretch>
            <a:fillRect/>
          </a:stretch>
        </p:blipFill>
        <p:spPr>
          <a:xfrm>
            <a:off x="7031589" y="762000"/>
            <a:ext cx="1926937" cy="5015774"/>
          </a:xfrm>
          <a:prstGeom prst="rect">
            <a:avLst/>
          </a:prstGeom>
        </p:spPr>
      </p:pic>
      <p:pic>
        <p:nvPicPr>
          <p:cNvPr id="5" name="Picture 4"/>
          <p:cNvPicPr>
            <a:picLocks noChangeAspect="1"/>
          </p:cNvPicPr>
          <p:nvPr/>
        </p:nvPicPr>
        <p:blipFill rotWithShape="1">
          <a:blip r:embed="rId3"/>
          <a:srcRect b="21324"/>
          <a:stretch/>
        </p:blipFill>
        <p:spPr>
          <a:xfrm>
            <a:off x="151566" y="1309088"/>
            <a:ext cx="4114800" cy="2438400"/>
          </a:xfrm>
          <a:prstGeom prst="rect">
            <a:avLst/>
          </a:prstGeom>
        </p:spPr>
      </p:pic>
      <p:pic>
        <p:nvPicPr>
          <p:cNvPr id="4" name="Picture 3"/>
          <p:cNvPicPr>
            <a:picLocks noChangeAspect="1"/>
          </p:cNvPicPr>
          <p:nvPr/>
        </p:nvPicPr>
        <p:blipFill>
          <a:blip r:embed="rId4"/>
          <a:stretch>
            <a:fillRect/>
          </a:stretch>
        </p:blipFill>
        <p:spPr>
          <a:xfrm>
            <a:off x="3962400" y="685800"/>
            <a:ext cx="2971800" cy="6036885"/>
          </a:xfrm>
          <a:prstGeom prst="rect">
            <a:avLst/>
          </a:prstGeom>
        </p:spPr>
      </p:pic>
    </p:spTree>
    <p:extLst>
      <p:ext uri="{BB962C8B-B14F-4D97-AF65-F5344CB8AC3E}">
        <p14:creationId xmlns:p14="http://schemas.microsoft.com/office/powerpoint/2010/main" val="2034588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28</a:t>
            </a:fld>
            <a:endParaRPr lang="en-US"/>
          </a:p>
        </p:txBody>
      </p:sp>
      <p:sp>
        <p:nvSpPr>
          <p:cNvPr id="3" name="Title 2"/>
          <p:cNvSpPr>
            <a:spLocks noGrp="1"/>
          </p:cNvSpPr>
          <p:nvPr>
            <p:ph type="title"/>
          </p:nvPr>
        </p:nvSpPr>
        <p:spPr/>
        <p:txBody>
          <a:bodyPr/>
          <a:lstStyle/>
          <a:p>
            <a:r>
              <a:rPr lang="en-US" dirty="0" smtClean="0"/>
              <a:t>Grouped indicators</a:t>
            </a:r>
            <a:endParaRPr lang="en-US" dirty="0"/>
          </a:p>
        </p:txBody>
      </p:sp>
      <p:pic>
        <p:nvPicPr>
          <p:cNvPr id="4" name="Picture 3"/>
          <p:cNvPicPr>
            <a:picLocks noChangeAspect="1"/>
          </p:cNvPicPr>
          <p:nvPr/>
        </p:nvPicPr>
        <p:blipFill>
          <a:blip r:embed="rId2"/>
          <a:stretch>
            <a:fillRect/>
          </a:stretch>
        </p:blipFill>
        <p:spPr>
          <a:xfrm>
            <a:off x="1371600" y="914400"/>
            <a:ext cx="3048000" cy="5598212"/>
          </a:xfrm>
          <a:prstGeom prst="rect">
            <a:avLst/>
          </a:prstGeom>
        </p:spPr>
      </p:pic>
    </p:spTree>
    <p:extLst>
      <p:ext uri="{BB962C8B-B14F-4D97-AF65-F5344CB8AC3E}">
        <p14:creationId xmlns:p14="http://schemas.microsoft.com/office/powerpoint/2010/main" val="1504435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29</a:t>
            </a:fld>
            <a:endParaRPr lang="en-US"/>
          </a:p>
        </p:txBody>
      </p:sp>
      <p:sp>
        <p:nvSpPr>
          <p:cNvPr id="3" name="Title 2"/>
          <p:cNvSpPr>
            <a:spLocks noGrp="1"/>
          </p:cNvSpPr>
          <p:nvPr>
            <p:ph type="title"/>
          </p:nvPr>
        </p:nvSpPr>
        <p:spPr>
          <a:xfrm>
            <a:off x="76200" y="88855"/>
            <a:ext cx="9220200" cy="548640"/>
          </a:xfrm>
        </p:spPr>
        <p:txBody>
          <a:bodyPr/>
          <a:lstStyle/>
          <a:p>
            <a:r>
              <a:rPr lang="en-US" sz="3200" dirty="0" smtClean="0"/>
              <a:t>Organize your data: create hierarchy for geography</a:t>
            </a:r>
            <a:endParaRPr lang="en-US" sz="3200" dirty="0"/>
          </a:p>
        </p:txBody>
      </p:sp>
      <p:pic>
        <p:nvPicPr>
          <p:cNvPr id="5" name="Picture 4"/>
          <p:cNvPicPr>
            <a:picLocks noChangeAspect="1"/>
          </p:cNvPicPr>
          <p:nvPr/>
        </p:nvPicPr>
        <p:blipFill>
          <a:blip r:embed="rId2"/>
          <a:stretch>
            <a:fillRect/>
          </a:stretch>
        </p:blipFill>
        <p:spPr>
          <a:xfrm>
            <a:off x="89263" y="866503"/>
            <a:ext cx="2310881" cy="5593079"/>
          </a:xfrm>
          <a:prstGeom prst="rect">
            <a:avLst/>
          </a:prstGeom>
        </p:spPr>
      </p:pic>
      <p:pic>
        <p:nvPicPr>
          <p:cNvPr id="6" name="Picture 5"/>
          <p:cNvPicPr>
            <a:picLocks noChangeAspect="1"/>
          </p:cNvPicPr>
          <p:nvPr/>
        </p:nvPicPr>
        <p:blipFill>
          <a:blip r:embed="rId3"/>
          <a:stretch>
            <a:fillRect/>
          </a:stretch>
        </p:blipFill>
        <p:spPr>
          <a:xfrm>
            <a:off x="2590907" y="754333"/>
            <a:ext cx="2608980" cy="715365"/>
          </a:xfrm>
          <a:prstGeom prst="rect">
            <a:avLst/>
          </a:prstGeom>
        </p:spPr>
      </p:pic>
      <p:pic>
        <p:nvPicPr>
          <p:cNvPr id="7" name="Picture 6"/>
          <p:cNvPicPr>
            <a:picLocks noChangeAspect="1"/>
          </p:cNvPicPr>
          <p:nvPr/>
        </p:nvPicPr>
        <p:blipFill>
          <a:blip r:embed="rId4"/>
          <a:stretch>
            <a:fillRect/>
          </a:stretch>
        </p:blipFill>
        <p:spPr>
          <a:xfrm>
            <a:off x="2502371" y="1586536"/>
            <a:ext cx="1857375" cy="3324225"/>
          </a:xfrm>
          <a:prstGeom prst="rect">
            <a:avLst/>
          </a:prstGeom>
        </p:spPr>
      </p:pic>
      <p:pic>
        <p:nvPicPr>
          <p:cNvPr id="8" name="Picture 7"/>
          <p:cNvPicPr>
            <a:picLocks noChangeAspect="1"/>
          </p:cNvPicPr>
          <p:nvPr/>
        </p:nvPicPr>
        <p:blipFill>
          <a:blip r:embed="rId5"/>
          <a:stretch>
            <a:fillRect/>
          </a:stretch>
        </p:blipFill>
        <p:spPr>
          <a:xfrm>
            <a:off x="5105400" y="990600"/>
            <a:ext cx="2190750" cy="5181600"/>
          </a:xfrm>
          <a:prstGeom prst="rect">
            <a:avLst/>
          </a:prstGeom>
        </p:spPr>
      </p:pic>
      <p:sp>
        <p:nvSpPr>
          <p:cNvPr id="9" name="TextBox 8"/>
          <p:cNvSpPr txBox="1"/>
          <p:nvPr/>
        </p:nvSpPr>
        <p:spPr>
          <a:xfrm>
            <a:off x="3895397" y="3478376"/>
            <a:ext cx="1525740" cy="369332"/>
          </a:xfrm>
          <a:prstGeom prst="homePlate">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dirty="0" smtClean="0"/>
              <a:t>Drag &amp; drop! </a:t>
            </a:r>
            <a:endParaRPr lang="en-US" dirty="0"/>
          </a:p>
        </p:txBody>
      </p:sp>
      <p:pic>
        <p:nvPicPr>
          <p:cNvPr id="12" name="Picture 11"/>
          <p:cNvPicPr>
            <a:picLocks noChangeAspect="1"/>
          </p:cNvPicPr>
          <p:nvPr/>
        </p:nvPicPr>
        <p:blipFill>
          <a:blip r:embed="rId6"/>
          <a:stretch>
            <a:fillRect/>
          </a:stretch>
        </p:blipFill>
        <p:spPr>
          <a:xfrm>
            <a:off x="6200775" y="4800600"/>
            <a:ext cx="2809875" cy="971550"/>
          </a:xfrm>
          <a:prstGeom prst="rect">
            <a:avLst/>
          </a:prstGeom>
          <a:ln>
            <a:noFill/>
          </a:ln>
          <a:effectLst>
            <a:outerShdw blurRad="190500" algn="tl" rotWithShape="0">
              <a:srgbClr val="000000">
                <a:alpha val="70000"/>
              </a:srgbClr>
            </a:outerShdw>
          </a:effectLst>
        </p:spPr>
      </p:pic>
      <p:sp>
        <p:nvSpPr>
          <p:cNvPr id="13" name="Up Arrow 12"/>
          <p:cNvSpPr/>
          <p:nvPr/>
        </p:nvSpPr>
        <p:spPr>
          <a:xfrm>
            <a:off x="1340883" y="4343400"/>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4" name="Up Arrow 13"/>
          <p:cNvSpPr/>
          <p:nvPr/>
        </p:nvSpPr>
        <p:spPr>
          <a:xfrm>
            <a:off x="2685894" y="1112015"/>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 name="Up Arrow 14"/>
          <p:cNvSpPr/>
          <p:nvPr/>
        </p:nvSpPr>
        <p:spPr>
          <a:xfrm>
            <a:off x="4838316" y="3847708"/>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2092503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3</a:t>
            </a:fld>
            <a:endParaRPr lang="en-US"/>
          </a:p>
        </p:txBody>
      </p:sp>
      <p:sp>
        <p:nvSpPr>
          <p:cNvPr id="3" name="Title 2"/>
          <p:cNvSpPr>
            <a:spLocks noGrp="1"/>
          </p:cNvSpPr>
          <p:nvPr>
            <p:ph type="title"/>
          </p:nvPr>
        </p:nvSpPr>
        <p:spPr/>
        <p:txBody>
          <a:bodyPr/>
          <a:lstStyle/>
          <a:p>
            <a:r>
              <a:rPr lang="en-US" dirty="0" smtClean="0"/>
              <a:t>Section timing = 10min</a:t>
            </a:r>
            <a:endParaRPr lang="en-US" dirty="0"/>
          </a:p>
        </p:txBody>
      </p:sp>
    </p:spTree>
    <p:extLst>
      <p:ext uri="{BB962C8B-B14F-4D97-AF65-F5344CB8AC3E}">
        <p14:creationId xmlns:p14="http://schemas.microsoft.com/office/powerpoint/2010/main" val="3621373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30</a:t>
            </a:fld>
            <a:endParaRPr lang="en-US"/>
          </a:p>
        </p:txBody>
      </p:sp>
      <p:sp>
        <p:nvSpPr>
          <p:cNvPr id="6" name="Title 2"/>
          <p:cNvSpPr txBox="1">
            <a:spLocks/>
          </p:cNvSpPr>
          <p:nvPr/>
        </p:nvSpPr>
        <p:spPr>
          <a:xfrm>
            <a:off x="76200" y="88855"/>
            <a:ext cx="9220200" cy="548640"/>
          </a:xfrm>
          <a:prstGeom prst="rect">
            <a:avLst/>
          </a:prstGeom>
        </p:spPr>
        <p:txBody>
          <a:bodyPr/>
          <a:lstStyle>
            <a:lvl1pPr algn="l" defTabSz="914400" rtl="0" eaLnBrk="1" latinLnBrk="0" hangingPunct="1">
              <a:spcBef>
                <a:spcPct val="0"/>
              </a:spcBef>
              <a:buNone/>
              <a:defRPr sz="3600" b="1" kern="1200" cap="none" baseline="0">
                <a:solidFill>
                  <a:schemeClr val="accent1"/>
                </a:solidFill>
                <a:latin typeface="Calibri" panose="020F0502020204030204" pitchFamily="34" charset="0"/>
                <a:ea typeface="+mj-ea"/>
                <a:cs typeface="+mj-cs"/>
              </a:defRPr>
            </a:lvl1pPr>
          </a:lstStyle>
          <a:p>
            <a:r>
              <a:rPr lang="en-US" sz="3200" dirty="0" smtClean="0"/>
              <a:t>Organize your data: create hierarchy for agency/partner/</a:t>
            </a:r>
            <a:r>
              <a:rPr lang="en-US" sz="3200" dirty="0" err="1" smtClean="0"/>
              <a:t>im</a:t>
            </a:r>
            <a:endParaRPr lang="en-US" sz="3200" dirty="0"/>
          </a:p>
        </p:txBody>
      </p:sp>
      <p:pic>
        <p:nvPicPr>
          <p:cNvPr id="8" name="Picture 7"/>
          <p:cNvPicPr>
            <a:picLocks noChangeAspect="1"/>
          </p:cNvPicPr>
          <p:nvPr/>
        </p:nvPicPr>
        <p:blipFill>
          <a:blip r:embed="rId2"/>
          <a:stretch>
            <a:fillRect/>
          </a:stretch>
        </p:blipFill>
        <p:spPr>
          <a:xfrm>
            <a:off x="3057525" y="1652587"/>
            <a:ext cx="3028950" cy="3552825"/>
          </a:xfrm>
          <a:prstGeom prst="rect">
            <a:avLst/>
          </a:prstGeom>
        </p:spPr>
      </p:pic>
    </p:spTree>
    <p:extLst>
      <p:ext uri="{BB962C8B-B14F-4D97-AF65-F5344CB8AC3E}">
        <p14:creationId xmlns:p14="http://schemas.microsoft.com/office/powerpoint/2010/main" val="1348134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31</a:t>
            </a:fld>
            <a:endParaRPr lang="en-US"/>
          </a:p>
        </p:txBody>
      </p:sp>
      <p:sp>
        <p:nvSpPr>
          <p:cNvPr id="3" name="Title 2"/>
          <p:cNvSpPr>
            <a:spLocks noGrp="1"/>
          </p:cNvSpPr>
          <p:nvPr>
            <p:ph type="title"/>
          </p:nvPr>
        </p:nvSpPr>
        <p:spPr/>
        <p:txBody>
          <a:bodyPr/>
          <a:lstStyle/>
          <a:p>
            <a:r>
              <a:rPr lang="en-US" dirty="0" smtClean="0"/>
              <a:t>Build a basic table – 1 </a:t>
            </a:r>
            <a:endParaRPr lang="en-US" dirty="0"/>
          </a:p>
        </p:txBody>
      </p:sp>
      <p:sp>
        <p:nvSpPr>
          <p:cNvPr id="4" name="TextBox 3"/>
          <p:cNvSpPr txBox="1"/>
          <p:nvPr/>
        </p:nvSpPr>
        <p:spPr>
          <a:xfrm>
            <a:off x="457200" y="1066800"/>
            <a:ext cx="3886200" cy="400110"/>
          </a:xfrm>
          <a:prstGeom prst="homePlate">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smtClean="0">
                <a:solidFill>
                  <a:schemeClr val="bg1"/>
                </a:solidFill>
              </a:rPr>
              <a:t>Drag &amp; drop </a:t>
            </a:r>
            <a:r>
              <a:rPr lang="en-US" sz="2000" b="1" dirty="0" smtClean="0">
                <a:solidFill>
                  <a:schemeClr val="bg1"/>
                </a:solidFill>
              </a:rPr>
              <a:t>Geography </a:t>
            </a:r>
            <a:r>
              <a:rPr lang="en-US" sz="2000" dirty="0" smtClean="0">
                <a:solidFill>
                  <a:schemeClr val="bg1"/>
                </a:solidFill>
              </a:rPr>
              <a:t>to </a:t>
            </a:r>
            <a:r>
              <a:rPr lang="en-US" sz="2000" b="1" dirty="0" smtClean="0">
                <a:solidFill>
                  <a:schemeClr val="bg1"/>
                </a:solidFill>
              </a:rPr>
              <a:t>Rows </a:t>
            </a:r>
            <a:endParaRPr lang="en-US" sz="2000" b="1" dirty="0">
              <a:solidFill>
                <a:schemeClr val="bg1"/>
              </a:solidFill>
            </a:endParaRPr>
          </a:p>
        </p:txBody>
      </p:sp>
      <p:pic>
        <p:nvPicPr>
          <p:cNvPr id="5" name="Picture 4"/>
          <p:cNvPicPr>
            <a:picLocks noChangeAspect="1"/>
          </p:cNvPicPr>
          <p:nvPr/>
        </p:nvPicPr>
        <p:blipFill>
          <a:blip r:embed="rId2"/>
          <a:stretch>
            <a:fillRect/>
          </a:stretch>
        </p:blipFill>
        <p:spPr>
          <a:xfrm>
            <a:off x="13063" y="1600200"/>
            <a:ext cx="9144000" cy="4531106"/>
          </a:xfrm>
          <a:prstGeom prst="rect">
            <a:avLst/>
          </a:prstGeom>
        </p:spPr>
      </p:pic>
      <p:pic>
        <p:nvPicPr>
          <p:cNvPr id="7" name="Picture 6"/>
          <p:cNvPicPr>
            <a:picLocks noChangeAspect="1"/>
          </p:cNvPicPr>
          <p:nvPr/>
        </p:nvPicPr>
        <p:blipFill>
          <a:blip r:embed="rId3"/>
          <a:stretch>
            <a:fillRect/>
          </a:stretch>
        </p:blipFill>
        <p:spPr>
          <a:xfrm>
            <a:off x="4038599" y="3319411"/>
            <a:ext cx="4497977" cy="2928066"/>
          </a:xfrm>
          <a:prstGeom prst="rect">
            <a:avLst/>
          </a:prstGeom>
          <a:ln>
            <a:noFill/>
          </a:ln>
          <a:effectLst>
            <a:outerShdw blurRad="190500" algn="tl" rotWithShape="0">
              <a:srgbClr val="000000">
                <a:alpha val="70000"/>
              </a:srgbClr>
            </a:outerShdw>
          </a:effectLst>
        </p:spPr>
      </p:pic>
      <p:sp>
        <p:nvSpPr>
          <p:cNvPr id="8" name="Pentagon 7"/>
          <p:cNvSpPr/>
          <p:nvPr/>
        </p:nvSpPr>
        <p:spPr>
          <a:xfrm rot="5400000">
            <a:off x="6766584" y="2039226"/>
            <a:ext cx="898021" cy="2086790"/>
          </a:xfrm>
          <a:prstGeom prst="homePlate">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en-US" sz="2000" dirty="0" smtClean="0">
                <a:solidFill>
                  <a:schemeClr val="bg1"/>
                </a:solidFill>
              </a:rPr>
              <a:t>Drill down to PSNU</a:t>
            </a:r>
            <a:endParaRPr lang="en-US" sz="2000" dirty="0">
              <a:solidFill>
                <a:schemeClr val="bg1"/>
              </a:solidFill>
            </a:endParaRPr>
          </a:p>
        </p:txBody>
      </p:sp>
    </p:spTree>
    <p:extLst>
      <p:ext uri="{BB962C8B-B14F-4D97-AF65-F5344CB8AC3E}">
        <p14:creationId xmlns:p14="http://schemas.microsoft.com/office/powerpoint/2010/main" val="2169733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32</a:t>
            </a:fld>
            <a:endParaRPr lang="en-US"/>
          </a:p>
        </p:txBody>
      </p:sp>
      <p:sp>
        <p:nvSpPr>
          <p:cNvPr id="3" name="Title 2"/>
          <p:cNvSpPr>
            <a:spLocks noGrp="1"/>
          </p:cNvSpPr>
          <p:nvPr>
            <p:ph type="title"/>
          </p:nvPr>
        </p:nvSpPr>
        <p:spPr/>
        <p:txBody>
          <a:bodyPr/>
          <a:lstStyle/>
          <a:p>
            <a:r>
              <a:rPr lang="en-US" dirty="0" smtClean="0"/>
              <a:t>Build a basic table - 2</a:t>
            </a:r>
            <a:endParaRPr lang="en-US" dirty="0"/>
          </a:p>
        </p:txBody>
      </p:sp>
      <p:pic>
        <p:nvPicPr>
          <p:cNvPr id="4" name="Picture 3"/>
          <p:cNvPicPr>
            <a:picLocks noChangeAspect="1"/>
          </p:cNvPicPr>
          <p:nvPr/>
        </p:nvPicPr>
        <p:blipFill>
          <a:blip r:embed="rId2"/>
          <a:stretch>
            <a:fillRect/>
          </a:stretch>
        </p:blipFill>
        <p:spPr>
          <a:xfrm>
            <a:off x="0" y="1499568"/>
            <a:ext cx="6019800" cy="2766308"/>
          </a:xfrm>
          <a:prstGeom prst="rect">
            <a:avLst/>
          </a:prstGeom>
        </p:spPr>
      </p:pic>
      <p:sp>
        <p:nvSpPr>
          <p:cNvPr id="5" name="TextBox 4"/>
          <p:cNvSpPr txBox="1"/>
          <p:nvPr/>
        </p:nvSpPr>
        <p:spPr>
          <a:xfrm>
            <a:off x="457200" y="1066800"/>
            <a:ext cx="3886200" cy="400110"/>
          </a:xfrm>
          <a:prstGeom prst="homePlate">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smtClean="0">
                <a:solidFill>
                  <a:schemeClr val="bg1"/>
                </a:solidFill>
              </a:rPr>
              <a:t>Drag &amp; drop </a:t>
            </a:r>
            <a:r>
              <a:rPr lang="en-US" sz="2000" b="1" dirty="0" smtClean="0">
                <a:solidFill>
                  <a:schemeClr val="bg1"/>
                </a:solidFill>
              </a:rPr>
              <a:t>Indicator </a:t>
            </a:r>
            <a:r>
              <a:rPr lang="en-US" sz="2000" dirty="0" smtClean="0">
                <a:solidFill>
                  <a:schemeClr val="bg1"/>
                </a:solidFill>
              </a:rPr>
              <a:t>to </a:t>
            </a:r>
            <a:r>
              <a:rPr lang="en-US" sz="2000" b="1" dirty="0" smtClean="0">
                <a:solidFill>
                  <a:schemeClr val="bg1"/>
                </a:solidFill>
              </a:rPr>
              <a:t>Columns </a:t>
            </a:r>
            <a:endParaRPr lang="en-US" sz="2000" b="1" dirty="0">
              <a:solidFill>
                <a:schemeClr val="bg1"/>
              </a:solidFill>
            </a:endParaRPr>
          </a:p>
        </p:txBody>
      </p:sp>
      <p:pic>
        <p:nvPicPr>
          <p:cNvPr id="6" name="Picture 5"/>
          <p:cNvPicPr>
            <a:picLocks noChangeAspect="1"/>
          </p:cNvPicPr>
          <p:nvPr/>
        </p:nvPicPr>
        <p:blipFill>
          <a:blip r:embed="rId3"/>
          <a:stretch>
            <a:fillRect/>
          </a:stretch>
        </p:blipFill>
        <p:spPr>
          <a:xfrm>
            <a:off x="1524000" y="3962400"/>
            <a:ext cx="7620000" cy="26007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70047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33</a:t>
            </a:fld>
            <a:endParaRPr lang="en-US"/>
          </a:p>
        </p:txBody>
      </p:sp>
      <p:sp>
        <p:nvSpPr>
          <p:cNvPr id="3" name="Title 2"/>
          <p:cNvSpPr>
            <a:spLocks noGrp="1"/>
          </p:cNvSpPr>
          <p:nvPr>
            <p:ph type="title"/>
          </p:nvPr>
        </p:nvSpPr>
        <p:spPr/>
        <p:txBody>
          <a:bodyPr/>
          <a:lstStyle/>
          <a:p>
            <a:r>
              <a:rPr lang="en-US" dirty="0" smtClean="0"/>
              <a:t>Build a basic table - 3</a:t>
            </a:r>
            <a:endParaRPr lang="en-US" dirty="0"/>
          </a:p>
        </p:txBody>
      </p:sp>
      <p:sp>
        <p:nvSpPr>
          <p:cNvPr id="5" name="TextBox 4"/>
          <p:cNvSpPr txBox="1"/>
          <p:nvPr/>
        </p:nvSpPr>
        <p:spPr>
          <a:xfrm>
            <a:off x="457200" y="1066800"/>
            <a:ext cx="3886200" cy="400110"/>
          </a:xfrm>
          <a:prstGeom prst="homePlate">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smtClean="0">
                <a:solidFill>
                  <a:schemeClr val="bg1"/>
                </a:solidFill>
              </a:rPr>
              <a:t>Create a filter for </a:t>
            </a:r>
            <a:r>
              <a:rPr lang="en-US" sz="2000" b="1" dirty="0" smtClean="0">
                <a:solidFill>
                  <a:schemeClr val="bg1"/>
                </a:solidFill>
              </a:rPr>
              <a:t>Indicator (group)</a:t>
            </a:r>
            <a:endParaRPr lang="en-US" sz="2000" b="1" dirty="0">
              <a:solidFill>
                <a:schemeClr val="bg1"/>
              </a:solidFill>
            </a:endParaRPr>
          </a:p>
        </p:txBody>
      </p:sp>
      <p:pic>
        <p:nvPicPr>
          <p:cNvPr id="7" name="Picture 6"/>
          <p:cNvPicPr>
            <a:picLocks noChangeAspect="1"/>
          </p:cNvPicPr>
          <p:nvPr/>
        </p:nvPicPr>
        <p:blipFill>
          <a:blip r:embed="rId2"/>
          <a:stretch>
            <a:fillRect/>
          </a:stretch>
        </p:blipFill>
        <p:spPr>
          <a:xfrm>
            <a:off x="1912162" y="1607578"/>
            <a:ext cx="7231838" cy="2122714"/>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228600" y="1619310"/>
            <a:ext cx="2011627" cy="3486090"/>
          </a:xfrm>
          <a:prstGeom prst="rect">
            <a:avLst/>
          </a:prstGeom>
        </p:spPr>
      </p:pic>
      <p:pic>
        <p:nvPicPr>
          <p:cNvPr id="8" name="Picture 7"/>
          <p:cNvPicPr>
            <a:picLocks noChangeAspect="1"/>
          </p:cNvPicPr>
          <p:nvPr/>
        </p:nvPicPr>
        <p:blipFill>
          <a:blip r:embed="rId4"/>
          <a:stretch>
            <a:fillRect/>
          </a:stretch>
        </p:blipFill>
        <p:spPr>
          <a:xfrm>
            <a:off x="1009650" y="3907457"/>
            <a:ext cx="2781300" cy="2419350"/>
          </a:xfrm>
          <a:prstGeom prst="rect">
            <a:avLst/>
          </a:prstGeom>
          <a:ln>
            <a:noFill/>
          </a:ln>
          <a:effectLst>
            <a:outerShdw blurRad="190500" algn="tl" rotWithShape="0">
              <a:srgbClr val="000000">
                <a:alpha val="70000"/>
              </a:srgbClr>
            </a:outerShdw>
          </a:effectLst>
        </p:spPr>
      </p:pic>
      <p:sp>
        <p:nvSpPr>
          <p:cNvPr id="9" name="Oval Callout 8"/>
          <p:cNvSpPr/>
          <p:nvPr/>
        </p:nvSpPr>
        <p:spPr>
          <a:xfrm>
            <a:off x="6019800" y="4038601"/>
            <a:ext cx="2133600" cy="685800"/>
          </a:xfrm>
          <a:prstGeom prst="wedgeEllipseCallout">
            <a:avLst>
              <a:gd name="adj1" fmla="val -15278"/>
              <a:gd name="adj2" fmla="val -25524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Oh my! Lots of indicators</a:t>
            </a:r>
            <a:endParaRPr lang="en-US" dirty="0"/>
          </a:p>
        </p:txBody>
      </p:sp>
      <p:pic>
        <p:nvPicPr>
          <p:cNvPr id="10" name="Picture 9"/>
          <p:cNvPicPr>
            <a:picLocks noChangeAspect="1"/>
          </p:cNvPicPr>
          <p:nvPr/>
        </p:nvPicPr>
        <p:blipFill>
          <a:blip r:embed="rId5"/>
          <a:stretch>
            <a:fillRect/>
          </a:stretch>
        </p:blipFill>
        <p:spPr>
          <a:xfrm>
            <a:off x="4186036" y="5061040"/>
            <a:ext cx="1320274" cy="1443036"/>
          </a:xfrm>
          <a:prstGeom prst="rect">
            <a:avLst/>
          </a:prstGeom>
        </p:spPr>
      </p:pic>
      <p:sp>
        <p:nvSpPr>
          <p:cNvPr id="11" name="Cloud Callout 10"/>
          <p:cNvSpPr/>
          <p:nvPr/>
        </p:nvSpPr>
        <p:spPr>
          <a:xfrm>
            <a:off x="5867400" y="5005739"/>
            <a:ext cx="2971800" cy="1288926"/>
          </a:xfrm>
          <a:prstGeom prst="cloudCallout">
            <a:avLst>
              <a:gd name="adj1" fmla="val -73551"/>
              <a:gd name="adj2" fmla="val -27146"/>
            </a:avLst>
          </a:prstGeom>
          <a:solidFill>
            <a:schemeClr val="accent2">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solidFill>
                  <a:schemeClr val="tx1"/>
                </a:solidFill>
              </a:rPr>
              <a:t>Don’t worry, my friend! We can edit our indicator group or create a new one.</a:t>
            </a:r>
            <a:endParaRPr lang="en-US" sz="1600" dirty="0">
              <a:solidFill>
                <a:schemeClr val="tx1"/>
              </a:solidFill>
            </a:endParaRPr>
          </a:p>
        </p:txBody>
      </p:sp>
      <p:sp>
        <p:nvSpPr>
          <p:cNvPr id="12" name="Up Arrow 11"/>
          <p:cNvSpPr/>
          <p:nvPr/>
        </p:nvSpPr>
        <p:spPr>
          <a:xfrm>
            <a:off x="1600200" y="2789404"/>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6329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34</a:t>
            </a:fld>
            <a:endParaRPr lang="en-US"/>
          </a:p>
        </p:txBody>
      </p:sp>
      <p:sp>
        <p:nvSpPr>
          <p:cNvPr id="3" name="Title 2"/>
          <p:cNvSpPr>
            <a:spLocks noGrp="1"/>
          </p:cNvSpPr>
          <p:nvPr>
            <p:ph type="title"/>
          </p:nvPr>
        </p:nvSpPr>
        <p:spPr/>
        <p:txBody>
          <a:bodyPr/>
          <a:lstStyle/>
          <a:p>
            <a:r>
              <a:rPr lang="en-US" dirty="0" smtClean="0"/>
              <a:t>Build a basic table - 4 </a:t>
            </a:r>
            <a:endParaRPr lang="en-US" dirty="0"/>
          </a:p>
        </p:txBody>
      </p:sp>
      <p:pic>
        <p:nvPicPr>
          <p:cNvPr id="11" name="Picture 10"/>
          <p:cNvPicPr>
            <a:picLocks noChangeAspect="1"/>
          </p:cNvPicPr>
          <p:nvPr/>
        </p:nvPicPr>
        <p:blipFill rotWithShape="1">
          <a:blip r:embed="rId2"/>
          <a:srcRect l="-1" r="-2344" b="20479"/>
          <a:stretch/>
        </p:blipFill>
        <p:spPr>
          <a:xfrm>
            <a:off x="311330" y="1371601"/>
            <a:ext cx="3041469" cy="4800600"/>
          </a:xfrm>
          <a:prstGeom prst="rect">
            <a:avLst/>
          </a:prstGeom>
        </p:spPr>
      </p:pic>
      <p:sp>
        <p:nvSpPr>
          <p:cNvPr id="5" name="TextBox 4"/>
          <p:cNvSpPr txBox="1"/>
          <p:nvPr/>
        </p:nvSpPr>
        <p:spPr>
          <a:xfrm>
            <a:off x="304800" y="1066800"/>
            <a:ext cx="8305800" cy="369332"/>
          </a:xfrm>
          <a:prstGeom prst="homePlate">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smtClean="0">
                <a:solidFill>
                  <a:schemeClr val="bg1"/>
                </a:solidFill>
              </a:rPr>
              <a:t>Create New </a:t>
            </a:r>
            <a:r>
              <a:rPr lang="en-US" b="1" dirty="0" smtClean="0">
                <a:solidFill>
                  <a:schemeClr val="bg1"/>
                </a:solidFill>
              </a:rPr>
              <a:t>Indicator Group for a subgroup of testing indicators &amp; add as filter</a:t>
            </a:r>
            <a:endParaRPr lang="en-US" b="1" dirty="0">
              <a:solidFill>
                <a:schemeClr val="bg1"/>
              </a:solidFill>
            </a:endParaRPr>
          </a:p>
        </p:txBody>
      </p:sp>
      <p:sp>
        <p:nvSpPr>
          <p:cNvPr id="10" name="Up Arrow 9"/>
          <p:cNvSpPr/>
          <p:nvPr/>
        </p:nvSpPr>
        <p:spPr>
          <a:xfrm>
            <a:off x="2209800" y="5791201"/>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a:stretch>
            <a:fillRect/>
          </a:stretch>
        </p:blipFill>
        <p:spPr>
          <a:xfrm>
            <a:off x="2710547" y="1619310"/>
            <a:ext cx="2854084" cy="5251805"/>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rotWithShape="1">
          <a:blip r:embed="rId4"/>
          <a:srcRect b="30522"/>
          <a:stretch/>
        </p:blipFill>
        <p:spPr>
          <a:xfrm>
            <a:off x="4800600" y="2286000"/>
            <a:ext cx="2802130" cy="4038600"/>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5"/>
          <a:stretch>
            <a:fillRect/>
          </a:stretch>
        </p:blipFill>
        <p:spPr>
          <a:xfrm>
            <a:off x="7040735" y="1730612"/>
            <a:ext cx="1775686" cy="5029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9497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1432031"/>
            <a:ext cx="6705600" cy="5018590"/>
          </a:xfrm>
          <a:prstGeom prst="rect">
            <a:avLst/>
          </a:prstGeom>
        </p:spPr>
      </p:pic>
      <p:sp>
        <p:nvSpPr>
          <p:cNvPr id="2" name="Slide Number Placeholder 1"/>
          <p:cNvSpPr>
            <a:spLocks noGrp="1"/>
          </p:cNvSpPr>
          <p:nvPr>
            <p:ph type="sldNum" sz="quarter" idx="12"/>
          </p:nvPr>
        </p:nvSpPr>
        <p:spPr/>
        <p:txBody>
          <a:bodyPr/>
          <a:lstStyle/>
          <a:p>
            <a:fld id="{2720EF26-1E39-4F64-8236-ED355D806952}" type="slidenum">
              <a:rPr lang="en-US" smtClean="0"/>
              <a:t>35</a:t>
            </a:fld>
            <a:endParaRPr lang="en-US"/>
          </a:p>
        </p:txBody>
      </p:sp>
      <p:sp>
        <p:nvSpPr>
          <p:cNvPr id="3" name="Title 2"/>
          <p:cNvSpPr>
            <a:spLocks noGrp="1"/>
          </p:cNvSpPr>
          <p:nvPr>
            <p:ph type="title"/>
          </p:nvPr>
        </p:nvSpPr>
        <p:spPr/>
        <p:txBody>
          <a:bodyPr/>
          <a:lstStyle/>
          <a:p>
            <a:r>
              <a:rPr lang="en-US" dirty="0" smtClean="0"/>
              <a:t>Build a basic table - 5</a:t>
            </a:r>
            <a:endParaRPr lang="en-US" dirty="0"/>
          </a:p>
        </p:txBody>
      </p:sp>
      <p:sp>
        <p:nvSpPr>
          <p:cNvPr id="5" name="TextBox 4"/>
          <p:cNvSpPr txBox="1"/>
          <p:nvPr/>
        </p:nvSpPr>
        <p:spPr>
          <a:xfrm>
            <a:off x="457200" y="1066800"/>
            <a:ext cx="8534400" cy="369332"/>
          </a:xfrm>
          <a:prstGeom prst="homePlate">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smtClean="0">
                <a:solidFill>
                  <a:schemeClr val="bg1"/>
                </a:solidFill>
              </a:rPr>
              <a:t>Apply the grouping filter to the secondary filter to include “Only Relevant values”</a:t>
            </a:r>
            <a:endParaRPr lang="en-US" b="1" dirty="0">
              <a:solidFill>
                <a:schemeClr val="bg1"/>
              </a:solidFill>
            </a:endParaRPr>
          </a:p>
        </p:txBody>
      </p:sp>
      <p:sp>
        <p:nvSpPr>
          <p:cNvPr id="10" name="Up Arrow 9"/>
          <p:cNvSpPr/>
          <p:nvPr/>
        </p:nvSpPr>
        <p:spPr>
          <a:xfrm rot="5400000">
            <a:off x="4876800" y="4495800"/>
            <a:ext cx="381000" cy="381000"/>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a:stretch>
            <a:fillRect/>
          </a:stretch>
        </p:blipFill>
        <p:spPr>
          <a:xfrm>
            <a:off x="7038975" y="2971800"/>
            <a:ext cx="2105025" cy="2590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80315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36</a:t>
            </a:fld>
            <a:endParaRPr lang="en-US"/>
          </a:p>
        </p:txBody>
      </p:sp>
      <p:sp>
        <p:nvSpPr>
          <p:cNvPr id="3" name="Title 2"/>
          <p:cNvSpPr>
            <a:spLocks noGrp="1"/>
          </p:cNvSpPr>
          <p:nvPr>
            <p:ph type="title"/>
          </p:nvPr>
        </p:nvSpPr>
        <p:spPr/>
        <p:txBody>
          <a:bodyPr/>
          <a:lstStyle/>
          <a:p>
            <a:r>
              <a:rPr lang="en-US" dirty="0" smtClean="0"/>
              <a:t>Build a basic table - 6</a:t>
            </a:r>
            <a:endParaRPr lang="en-US" dirty="0"/>
          </a:p>
        </p:txBody>
      </p:sp>
      <p:sp>
        <p:nvSpPr>
          <p:cNvPr id="5" name="TextBox 4"/>
          <p:cNvSpPr txBox="1"/>
          <p:nvPr/>
        </p:nvSpPr>
        <p:spPr>
          <a:xfrm>
            <a:off x="457200" y="1066800"/>
            <a:ext cx="3886200" cy="400110"/>
          </a:xfrm>
          <a:prstGeom prst="homePlate">
            <a:avLst/>
          </a:prstGeom>
          <a:solidFill>
            <a:srgbClr val="FF9933"/>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smtClean="0">
                <a:solidFill>
                  <a:schemeClr val="tx1"/>
                </a:solidFill>
              </a:rPr>
              <a:t>Check your view</a:t>
            </a:r>
            <a:endParaRPr lang="en-US" sz="2000" b="1" dirty="0">
              <a:solidFill>
                <a:schemeClr val="tx1"/>
              </a:solidFill>
            </a:endParaRPr>
          </a:p>
        </p:txBody>
      </p:sp>
      <p:pic>
        <p:nvPicPr>
          <p:cNvPr id="6" name="Picture 5"/>
          <p:cNvPicPr>
            <a:picLocks noChangeAspect="1"/>
          </p:cNvPicPr>
          <p:nvPr/>
        </p:nvPicPr>
        <p:blipFill>
          <a:blip r:embed="rId2"/>
          <a:stretch>
            <a:fillRect/>
          </a:stretch>
        </p:blipFill>
        <p:spPr>
          <a:xfrm>
            <a:off x="0" y="2097192"/>
            <a:ext cx="9144000" cy="266361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360" y="342899"/>
            <a:ext cx="1447800" cy="1496368"/>
          </a:xfrm>
          <a:prstGeom prst="rect">
            <a:avLst/>
          </a:prstGeom>
        </p:spPr>
      </p:pic>
    </p:spTree>
    <p:extLst>
      <p:ext uri="{BB962C8B-B14F-4D97-AF65-F5344CB8AC3E}">
        <p14:creationId xmlns:p14="http://schemas.microsoft.com/office/powerpoint/2010/main" val="575368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37</a:t>
            </a:fld>
            <a:endParaRPr lang="en-US"/>
          </a:p>
        </p:txBody>
      </p:sp>
      <p:sp>
        <p:nvSpPr>
          <p:cNvPr id="3" name="Title 2"/>
          <p:cNvSpPr>
            <a:spLocks noGrp="1"/>
          </p:cNvSpPr>
          <p:nvPr>
            <p:ph type="title"/>
          </p:nvPr>
        </p:nvSpPr>
        <p:spPr/>
        <p:txBody>
          <a:bodyPr/>
          <a:lstStyle/>
          <a:p>
            <a:r>
              <a:rPr lang="en-US" dirty="0" smtClean="0"/>
              <a:t>Build a basic table - 7 </a:t>
            </a:r>
            <a:endParaRPr lang="en-US" dirty="0"/>
          </a:p>
        </p:txBody>
      </p:sp>
      <p:sp>
        <p:nvSpPr>
          <p:cNvPr id="5" name="TextBox 4"/>
          <p:cNvSpPr txBox="1"/>
          <p:nvPr/>
        </p:nvSpPr>
        <p:spPr>
          <a:xfrm>
            <a:off x="152400" y="1074003"/>
            <a:ext cx="6679474" cy="1323439"/>
          </a:xfrm>
          <a:prstGeom prst="homePlate">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457200" indent="-457200">
              <a:buFont typeface="+mj-lt"/>
              <a:buAutoNum type="arabicPeriod"/>
            </a:pPr>
            <a:r>
              <a:rPr lang="en-US" sz="2000" dirty="0" smtClean="0"/>
              <a:t>Drag period to Columns after indicator</a:t>
            </a:r>
          </a:p>
          <a:p>
            <a:pPr marL="457200" indent="-457200">
              <a:buFont typeface="+mj-lt"/>
              <a:buAutoNum type="arabicPeriod"/>
            </a:pPr>
            <a:r>
              <a:rPr lang="en-US" sz="2000" dirty="0" smtClean="0"/>
              <a:t>Swap rows &amp; columns</a:t>
            </a:r>
          </a:p>
          <a:p>
            <a:pPr marL="457200" indent="-457200">
              <a:buFont typeface="+mj-lt"/>
              <a:buAutoNum type="arabicPeriod"/>
            </a:pPr>
            <a:r>
              <a:rPr lang="en-US" sz="2000" dirty="0" smtClean="0"/>
              <a:t>Standardized </a:t>
            </a:r>
            <a:r>
              <a:rPr lang="en-US" sz="2000" dirty="0"/>
              <a:t>disaggregate </a:t>
            </a:r>
            <a:r>
              <a:rPr lang="en-US" sz="2000" dirty="0">
                <a:sym typeface="Wingdings" panose="05000000000000000000" pitchFamily="2" charset="2"/>
              </a:rPr>
              <a:t> filter to Total </a:t>
            </a:r>
            <a:r>
              <a:rPr lang="en-US" sz="2000" dirty="0" smtClean="0">
                <a:sym typeface="Wingdings" panose="05000000000000000000" pitchFamily="2" charset="2"/>
              </a:rPr>
              <a:t>Numerator</a:t>
            </a:r>
          </a:p>
          <a:p>
            <a:pPr marL="457200" indent="-457200">
              <a:buFont typeface="+mj-lt"/>
              <a:buAutoNum type="arabicPeriod"/>
            </a:pPr>
            <a:r>
              <a:rPr lang="en-US" sz="2000" dirty="0" smtClean="0">
                <a:sym typeface="Wingdings" panose="05000000000000000000" pitchFamily="2" charset="2"/>
              </a:rPr>
              <a:t>Period  filter to quarterly data only</a:t>
            </a:r>
            <a:endParaRPr lang="en-US" sz="2000" dirty="0"/>
          </a:p>
        </p:txBody>
      </p:sp>
      <p:pic>
        <p:nvPicPr>
          <p:cNvPr id="6" name="Picture 5"/>
          <p:cNvPicPr>
            <a:picLocks noChangeAspect="1"/>
          </p:cNvPicPr>
          <p:nvPr/>
        </p:nvPicPr>
        <p:blipFill>
          <a:blip r:embed="rId2"/>
          <a:stretch>
            <a:fillRect/>
          </a:stretch>
        </p:blipFill>
        <p:spPr>
          <a:xfrm>
            <a:off x="914400" y="2651758"/>
            <a:ext cx="1562100" cy="1076325"/>
          </a:xfrm>
          <a:prstGeom prst="rect">
            <a:avLst/>
          </a:prstGeom>
        </p:spPr>
      </p:pic>
      <p:pic>
        <p:nvPicPr>
          <p:cNvPr id="7" name="Picture 6"/>
          <p:cNvPicPr>
            <a:picLocks noChangeAspect="1"/>
          </p:cNvPicPr>
          <p:nvPr/>
        </p:nvPicPr>
        <p:blipFill>
          <a:blip r:embed="rId3"/>
          <a:stretch>
            <a:fillRect/>
          </a:stretch>
        </p:blipFill>
        <p:spPr>
          <a:xfrm>
            <a:off x="2571206" y="2699384"/>
            <a:ext cx="6172200" cy="981075"/>
          </a:xfrm>
          <a:prstGeom prst="rect">
            <a:avLst/>
          </a:prstGeom>
        </p:spPr>
      </p:pic>
      <p:pic>
        <p:nvPicPr>
          <p:cNvPr id="8" name="Picture 7"/>
          <p:cNvPicPr>
            <a:picLocks noChangeAspect="1"/>
          </p:cNvPicPr>
          <p:nvPr/>
        </p:nvPicPr>
        <p:blipFill>
          <a:blip r:embed="rId4"/>
          <a:stretch>
            <a:fillRect/>
          </a:stretch>
        </p:blipFill>
        <p:spPr>
          <a:xfrm>
            <a:off x="1871236" y="3751895"/>
            <a:ext cx="2639630" cy="3053470"/>
          </a:xfrm>
          <a:prstGeom prst="rect">
            <a:avLst/>
          </a:prstGeom>
        </p:spPr>
      </p:pic>
      <p:pic>
        <p:nvPicPr>
          <p:cNvPr id="9" name="Picture 8"/>
          <p:cNvPicPr>
            <a:picLocks noChangeAspect="1"/>
          </p:cNvPicPr>
          <p:nvPr/>
        </p:nvPicPr>
        <p:blipFill>
          <a:blip r:embed="rId5"/>
          <a:stretch>
            <a:fillRect/>
          </a:stretch>
        </p:blipFill>
        <p:spPr>
          <a:xfrm>
            <a:off x="4572000" y="3680459"/>
            <a:ext cx="2581451" cy="3101094"/>
          </a:xfrm>
          <a:prstGeom prst="rect">
            <a:avLst/>
          </a:prstGeom>
        </p:spPr>
      </p:pic>
      <p:pic>
        <p:nvPicPr>
          <p:cNvPr id="10" name="Picture 9"/>
          <p:cNvPicPr>
            <a:picLocks noChangeAspect="1"/>
          </p:cNvPicPr>
          <p:nvPr/>
        </p:nvPicPr>
        <p:blipFill>
          <a:blip r:embed="rId6">
            <a:duotone>
              <a:schemeClr val="accent3">
                <a:shade val="45000"/>
                <a:satMod val="135000"/>
              </a:schemeClr>
              <a:prstClr val="white"/>
            </a:duotone>
          </a:blip>
          <a:stretch>
            <a:fillRect/>
          </a:stretch>
        </p:blipFill>
        <p:spPr>
          <a:xfrm>
            <a:off x="6384919" y="740"/>
            <a:ext cx="768532" cy="830015"/>
          </a:xfrm>
          <a:prstGeom prst="rect">
            <a:avLst/>
          </a:prstGeom>
        </p:spPr>
      </p:pic>
      <p:sp>
        <p:nvSpPr>
          <p:cNvPr id="11" name="TextBox 10"/>
          <p:cNvSpPr txBox="1"/>
          <p:nvPr/>
        </p:nvSpPr>
        <p:spPr>
          <a:xfrm>
            <a:off x="7075714" y="89465"/>
            <a:ext cx="2068286" cy="830997"/>
          </a:xfrm>
          <a:prstGeom prst="rect">
            <a:avLst/>
          </a:prstGeom>
          <a:noFill/>
        </p:spPr>
        <p:txBody>
          <a:bodyPr wrap="square" rtlCol="0">
            <a:spAutoFit/>
          </a:bodyPr>
          <a:lstStyle/>
          <a:p>
            <a:r>
              <a:rPr lang="en-US" sz="1200" dirty="0" smtClean="0"/>
              <a:t>Check your data by dragging in dimensions you’ve set to filters, or other variables like “Numerator </a:t>
            </a:r>
            <a:r>
              <a:rPr lang="en-US" sz="1200" dirty="0" err="1" smtClean="0"/>
              <a:t>Denom</a:t>
            </a:r>
            <a:r>
              <a:rPr lang="en-US" sz="1200" dirty="0" smtClean="0"/>
              <a:t>”</a:t>
            </a:r>
            <a:endParaRPr lang="en-US" sz="1200" dirty="0"/>
          </a:p>
        </p:txBody>
      </p:sp>
    </p:spTree>
    <p:extLst>
      <p:ext uri="{BB962C8B-B14F-4D97-AF65-F5344CB8AC3E}">
        <p14:creationId xmlns:p14="http://schemas.microsoft.com/office/powerpoint/2010/main" val="1249185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38</a:t>
            </a:fld>
            <a:endParaRPr lang="en-US"/>
          </a:p>
        </p:txBody>
      </p:sp>
      <p:sp>
        <p:nvSpPr>
          <p:cNvPr id="3" name="Title 2"/>
          <p:cNvSpPr>
            <a:spLocks noGrp="1"/>
          </p:cNvSpPr>
          <p:nvPr>
            <p:ph type="title"/>
          </p:nvPr>
        </p:nvSpPr>
        <p:spPr/>
        <p:txBody>
          <a:bodyPr/>
          <a:lstStyle/>
          <a:p>
            <a:r>
              <a:rPr lang="en-US" dirty="0" smtClean="0"/>
              <a:t>Build a basic table - 8</a:t>
            </a:r>
            <a:endParaRPr lang="en-US" dirty="0"/>
          </a:p>
        </p:txBody>
      </p:sp>
      <p:sp>
        <p:nvSpPr>
          <p:cNvPr id="5" name="TextBox 4"/>
          <p:cNvSpPr txBox="1"/>
          <p:nvPr/>
        </p:nvSpPr>
        <p:spPr>
          <a:xfrm>
            <a:off x="457200" y="1066800"/>
            <a:ext cx="6618514" cy="400110"/>
          </a:xfrm>
          <a:prstGeom prst="homePlate">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smtClean="0">
                <a:solidFill>
                  <a:schemeClr val="bg1"/>
                </a:solidFill>
              </a:rPr>
              <a:t>Drag “</a:t>
            </a:r>
            <a:r>
              <a:rPr lang="en-US" sz="2000" b="1" dirty="0" smtClean="0">
                <a:solidFill>
                  <a:schemeClr val="bg1"/>
                </a:solidFill>
              </a:rPr>
              <a:t>values</a:t>
            </a:r>
            <a:r>
              <a:rPr lang="en-US" sz="2000" dirty="0" smtClean="0">
                <a:solidFill>
                  <a:schemeClr val="bg1"/>
                </a:solidFill>
              </a:rPr>
              <a:t>” from Measures to </a:t>
            </a:r>
            <a:r>
              <a:rPr lang="en-US" sz="2000" b="1" dirty="0" smtClean="0">
                <a:solidFill>
                  <a:schemeClr val="bg1"/>
                </a:solidFill>
              </a:rPr>
              <a:t>Text</a:t>
            </a:r>
            <a:r>
              <a:rPr lang="en-US" sz="2000" dirty="0" smtClean="0">
                <a:solidFill>
                  <a:schemeClr val="bg1"/>
                </a:solidFill>
              </a:rPr>
              <a:t> in the </a:t>
            </a:r>
            <a:r>
              <a:rPr lang="en-US" sz="2000" b="1" dirty="0" smtClean="0">
                <a:solidFill>
                  <a:schemeClr val="bg1"/>
                </a:solidFill>
              </a:rPr>
              <a:t>Marks Card</a:t>
            </a:r>
            <a:endParaRPr lang="en-US" sz="2000" b="1" dirty="0">
              <a:solidFill>
                <a:schemeClr val="bg1"/>
              </a:solidFill>
            </a:endParaRPr>
          </a:p>
        </p:txBody>
      </p:sp>
      <p:pic>
        <p:nvPicPr>
          <p:cNvPr id="6" name="Picture 5"/>
          <p:cNvPicPr>
            <a:picLocks noChangeAspect="1"/>
          </p:cNvPicPr>
          <p:nvPr/>
        </p:nvPicPr>
        <p:blipFill>
          <a:blip r:embed="rId2">
            <a:duotone>
              <a:schemeClr val="accent3">
                <a:shade val="45000"/>
                <a:satMod val="135000"/>
              </a:schemeClr>
              <a:prstClr val="white"/>
            </a:duotone>
          </a:blip>
          <a:stretch>
            <a:fillRect/>
          </a:stretch>
        </p:blipFill>
        <p:spPr>
          <a:xfrm>
            <a:off x="6384919" y="740"/>
            <a:ext cx="768532" cy="830015"/>
          </a:xfrm>
          <a:prstGeom prst="rect">
            <a:avLst/>
          </a:prstGeom>
        </p:spPr>
      </p:pic>
      <p:sp>
        <p:nvSpPr>
          <p:cNvPr id="7" name="TextBox 6"/>
          <p:cNvSpPr txBox="1"/>
          <p:nvPr/>
        </p:nvSpPr>
        <p:spPr>
          <a:xfrm>
            <a:off x="7075714" y="89465"/>
            <a:ext cx="2068286" cy="830997"/>
          </a:xfrm>
          <a:prstGeom prst="rect">
            <a:avLst/>
          </a:prstGeom>
          <a:noFill/>
        </p:spPr>
        <p:txBody>
          <a:bodyPr wrap="square" rtlCol="0">
            <a:spAutoFit/>
          </a:bodyPr>
          <a:lstStyle/>
          <a:p>
            <a:r>
              <a:rPr lang="en-US" sz="1200" dirty="0" smtClean="0"/>
              <a:t>Check your data by dragging in dimensions you’ve set to filters, or other variables like “Numerator </a:t>
            </a:r>
            <a:r>
              <a:rPr lang="en-US" sz="1200" dirty="0" err="1" smtClean="0"/>
              <a:t>Denom</a:t>
            </a:r>
            <a:r>
              <a:rPr lang="en-US" sz="1200" dirty="0" smtClean="0"/>
              <a:t>”</a:t>
            </a:r>
            <a:endParaRPr lang="en-US" sz="1200" dirty="0"/>
          </a:p>
        </p:txBody>
      </p:sp>
      <p:grpSp>
        <p:nvGrpSpPr>
          <p:cNvPr id="9" name="Group 8"/>
          <p:cNvGrpSpPr/>
          <p:nvPr/>
        </p:nvGrpSpPr>
        <p:grpSpPr>
          <a:xfrm>
            <a:off x="1828800" y="1613248"/>
            <a:ext cx="3417368" cy="4643609"/>
            <a:chOff x="2286000" y="1633366"/>
            <a:chExt cx="3417368" cy="4643609"/>
          </a:xfrm>
        </p:grpSpPr>
        <p:pic>
          <p:nvPicPr>
            <p:cNvPr id="4" name="Picture 3"/>
            <p:cNvPicPr>
              <a:picLocks noChangeAspect="1"/>
            </p:cNvPicPr>
            <p:nvPr/>
          </p:nvPicPr>
          <p:blipFill>
            <a:blip r:embed="rId3"/>
            <a:stretch>
              <a:fillRect/>
            </a:stretch>
          </p:blipFill>
          <p:spPr>
            <a:xfrm>
              <a:off x="2286000" y="1633366"/>
              <a:ext cx="3417368" cy="4115863"/>
            </a:xfrm>
            <a:prstGeom prst="rect">
              <a:avLst/>
            </a:prstGeom>
          </p:spPr>
        </p:pic>
        <p:pic>
          <p:nvPicPr>
            <p:cNvPr id="8" name="Picture 7"/>
            <p:cNvPicPr>
              <a:picLocks noChangeAspect="1"/>
            </p:cNvPicPr>
            <p:nvPr/>
          </p:nvPicPr>
          <p:blipFill>
            <a:blip r:embed="rId4"/>
            <a:stretch>
              <a:fillRect/>
            </a:stretch>
          </p:blipFill>
          <p:spPr>
            <a:xfrm>
              <a:off x="2286000" y="5128792"/>
              <a:ext cx="1514475" cy="1148183"/>
            </a:xfrm>
            <a:prstGeom prst="rect">
              <a:avLst/>
            </a:prstGeom>
          </p:spPr>
        </p:pic>
      </p:grpSp>
    </p:spTree>
    <p:extLst>
      <p:ext uri="{BB962C8B-B14F-4D97-AF65-F5344CB8AC3E}">
        <p14:creationId xmlns:p14="http://schemas.microsoft.com/office/powerpoint/2010/main" val="3842480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39</a:t>
            </a:fld>
            <a:endParaRPr lang="en-US"/>
          </a:p>
        </p:txBody>
      </p:sp>
      <p:sp>
        <p:nvSpPr>
          <p:cNvPr id="3" name="Title 2"/>
          <p:cNvSpPr>
            <a:spLocks noGrp="1"/>
          </p:cNvSpPr>
          <p:nvPr>
            <p:ph type="title"/>
          </p:nvPr>
        </p:nvSpPr>
        <p:spPr/>
        <p:txBody>
          <a:bodyPr/>
          <a:lstStyle/>
          <a:p>
            <a:r>
              <a:rPr lang="en-US" dirty="0" smtClean="0"/>
              <a:t>Build a basic table - 9 </a:t>
            </a:r>
            <a:endParaRPr lang="en-US" dirty="0"/>
          </a:p>
        </p:txBody>
      </p:sp>
      <p:pic>
        <p:nvPicPr>
          <p:cNvPr id="6" name="Picture 5"/>
          <p:cNvPicPr>
            <a:picLocks noChangeAspect="1"/>
          </p:cNvPicPr>
          <p:nvPr/>
        </p:nvPicPr>
        <p:blipFill rotWithShape="1">
          <a:blip r:embed="rId2"/>
          <a:srcRect r="22999"/>
          <a:stretch/>
        </p:blipFill>
        <p:spPr>
          <a:xfrm>
            <a:off x="526836" y="1981200"/>
            <a:ext cx="8170850" cy="3657600"/>
          </a:xfrm>
          <a:prstGeom prst="rect">
            <a:avLst/>
          </a:prstGeom>
        </p:spPr>
      </p:pic>
      <p:sp>
        <p:nvSpPr>
          <p:cNvPr id="7" name="TextBox 6"/>
          <p:cNvSpPr txBox="1"/>
          <p:nvPr/>
        </p:nvSpPr>
        <p:spPr>
          <a:xfrm>
            <a:off x="457200" y="1066800"/>
            <a:ext cx="3886200" cy="400110"/>
          </a:xfrm>
          <a:prstGeom prst="homePlate">
            <a:avLst/>
          </a:prstGeom>
          <a:solidFill>
            <a:srgbClr val="FF9933"/>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dirty="0" smtClean="0">
                <a:solidFill>
                  <a:schemeClr val="tx1"/>
                </a:solidFill>
              </a:rPr>
              <a:t>Check your view</a:t>
            </a:r>
            <a:endParaRPr lang="en-US" sz="2000" b="1" dirty="0">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360" y="342899"/>
            <a:ext cx="1447800" cy="1496368"/>
          </a:xfrm>
          <a:prstGeom prst="rect">
            <a:avLst/>
          </a:prstGeom>
        </p:spPr>
      </p:pic>
    </p:spTree>
    <p:extLst>
      <p:ext uri="{BB962C8B-B14F-4D97-AF65-F5344CB8AC3E}">
        <p14:creationId xmlns:p14="http://schemas.microsoft.com/office/powerpoint/2010/main" val="1396118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we, and who are you? </a:t>
            </a:r>
            <a:endParaRPr lang="en-US" dirty="0">
              <a:solidFill>
                <a:schemeClr val="accent4"/>
              </a:solidFill>
            </a:endParaRPr>
          </a:p>
        </p:txBody>
      </p:sp>
      <p:sp>
        <p:nvSpPr>
          <p:cNvPr id="3" name="Content Placeholder 2"/>
          <p:cNvSpPr>
            <a:spLocks noGrp="1"/>
          </p:cNvSpPr>
          <p:nvPr>
            <p:ph idx="1"/>
          </p:nvPr>
        </p:nvSpPr>
        <p:spPr/>
        <p:txBody>
          <a:bodyPr/>
          <a:lstStyle/>
          <a:p>
            <a:r>
              <a:rPr lang="en-US" dirty="0" smtClean="0"/>
              <a:t>Name</a:t>
            </a:r>
          </a:p>
          <a:p>
            <a:r>
              <a:rPr lang="en-US" dirty="0" smtClean="0"/>
              <a:t>Agency</a:t>
            </a:r>
          </a:p>
          <a:p>
            <a:r>
              <a:rPr lang="en-US" dirty="0" smtClean="0"/>
              <a:t>What is one thing you struggle with when it comes to creating graphs, presenting data/information in a visual format? </a:t>
            </a:r>
            <a:endParaRPr lang="en-US" dirty="0"/>
          </a:p>
        </p:txBody>
      </p:sp>
      <p:sp>
        <p:nvSpPr>
          <p:cNvPr id="4" name="Slide Number Placeholder 3"/>
          <p:cNvSpPr>
            <a:spLocks noGrp="1"/>
          </p:cNvSpPr>
          <p:nvPr>
            <p:ph type="sldNum" sz="quarter" idx="4"/>
          </p:nvPr>
        </p:nvSpPr>
        <p:spPr/>
        <p:txBody>
          <a:bodyPr/>
          <a:lstStyle/>
          <a:p>
            <a:fld id="{2720EF26-1E39-4F64-8236-ED355D806952}" type="slidenum">
              <a:rPr lang="en-US" smtClean="0"/>
              <a:pPr/>
              <a:t>4</a:t>
            </a:fld>
            <a:endParaRPr lang="en-US" dirty="0"/>
          </a:p>
        </p:txBody>
      </p:sp>
    </p:spTree>
    <p:extLst>
      <p:ext uri="{BB962C8B-B14F-4D97-AF65-F5344CB8AC3E}">
        <p14:creationId xmlns:p14="http://schemas.microsoft.com/office/powerpoint/2010/main" val="20513513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40</a:t>
            </a:fld>
            <a:endParaRPr lang="en-US"/>
          </a:p>
        </p:txBody>
      </p:sp>
      <p:sp>
        <p:nvSpPr>
          <p:cNvPr id="3" name="Title 2"/>
          <p:cNvSpPr>
            <a:spLocks noGrp="1"/>
          </p:cNvSpPr>
          <p:nvPr>
            <p:ph type="title"/>
          </p:nvPr>
        </p:nvSpPr>
        <p:spPr/>
        <p:txBody>
          <a:bodyPr/>
          <a:lstStyle/>
          <a:p>
            <a:r>
              <a:rPr lang="en-US" dirty="0" smtClean="0"/>
              <a:t>Build a basic table - 10</a:t>
            </a:r>
            <a:endParaRPr lang="en-US" dirty="0"/>
          </a:p>
        </p:txBody>
      </p:sp>
      <p:sp>
        <p:nvSpPr>
          <p:cNvPr id="5" name="TextBox 4"/>
          <p:cNvSpPr txBox="1"/>
          <p:nvPr/>
        </p:nvSpPr>
        <p:spPr>
          <a:xfrm>
            <a:off x="457200" y="1066800"/>
            <a:ext cx="6618514" cy="400110"/>
          </a:xfrm>
          <a:prstGeom prst="homePlate">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b="1" dirty="0" smtClean="0">
                <a:solidFill>
                  <a:schemeClr val="bg1"/>
                </a:solidFill>
              </a:rPr>
              <a:t>Create Measures to Calculate Yield</a:t>
            </a:r>
            <a:endParaRPr lang="en-US" sz="2000" b="1" dirty="0">
              <a:solidFill>
                <a:schemeClr val="bg1"/>
              </a:solidFill>
            </a:endParaRPr>
          </a:p>
        </p:txBody>
      </p:sp>
      <p:pic>
        <p:nvPicPr>
          <p:cNvPr id="10" name="Picture 9"/>
          <p:cNvPicPr>
            <a:picLocks noChangeAspect="1"/>
          </p:cNvPicPr>
          <p:nvPr/>
        </p:nvPicPr>
        <p:blipFill>
          <a:blip r:embed="rId2"/>
          <a:stretch>
            <a:fillRect/>
          </a:stretch>
        </p:blipFill>
        <p:spPr>
          <a:xfrm>
            <a:off x="457200" y="1610601"/>
            <a:ext cx="2536271" cy="4800600"/>
          </a:xfrm>
          <a:prstGeom prst="rect">
            <a:avLst/>
          </a:prstGeom>
        </p:spPr>
      </p:pic>
    </p:spTree>
    <p:extLst>
      <p:ext uri="{BB962C8B-B14F-4D97-AF65-F5344CB8AC3E}">
        <p14:creationId xmlns:p14="http://schemas.microsoft.com/office/powerpoint/2010/main" val="157286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41</a:t>
            </a:fld>
            <a:endParaRPr lang="en-US"/>
          </a:p>
        </p:txBody>
      </p:sp>
      <p:sp>
        <p:nvSpPr>
          <p:cNvPr id="3" name="Title 2"/>
          <p:cNvSpPr>
            <a:spLocks noGrp="1"/>
          </p:cNvSpPr>
          <p:nvPr>
            <p:ph type="title"/>
          </p:nvPr>
        </p:nvSpPr>
        <p:spPr>
          <a:xfrm>
            <a:off x="457200" y="17901"/>
            <a:ext cx="8229600" cy="548640"/>
          </a:xfrm>
        </p:spPr>
        <p:txBody>
          <a:bodyPr/>
          <a:lstStyle/>
          <a:p>
            <a:r>
              <a:rPr lang="en-US" dirty="0" smtClean="0"/>
              <a:t>Build a basic table - Calculating Yield</a:t>
            </a:r>
            <a:endParaRPr lang="en-US" dirty="0"/>
          </a:p>
        </p:txBody>
      </p:sp>
      <p:pic>
        <p:nvPicPr>
          <p:cNvPr id="6" name="Picture 5"/>
          <p:cNvPicPr>
            <a:picLocks noChangeAspect="1"/>
          </p:cNvPicPr>
          <p:nvPr/>
        </p:nvPicPr>
        <p:blipFill>
          <a:blip r:embed="rId2"/>
          <a:stretch>
            <a:fillRect/>
          </a:stretch>
        </p:blipFill>
        <p:spPr>
          <a:xfrm>
            <a:off x="267243" y="4930549"/>
            <a:ext cx="4552950" cy="2000250"/>
          </a:xfrm>
          <a:prstGeom prst="rect">
            <a:avLst/>
          </a:prstGeom>
        </p:spPr>
      </p:pic>
      <p:pic>
        <p:nvPicPr>
          <p:cNvPr id="7" name="Picture 6"/>
          <p:cNvPicPr>
            <a:picLocks noChangeAspect="1"/>
          </p:cNvPicPr>
          <p:nvPr/>
        </p:nvPicPr>
        <p:blipFill>
          <a:blip r:embed="rId3"/>
          <a:stretch>
            <a:fillRect/>
          </a:stretch>
        </p:blipFill>
        <p:spPr>
          <a:xfrm>
            <a:off x="290512" y="870994"/>
            <a:ext cx="4667250" cy="2047875"/>
          </a:xfrm>
          <a:prstGeom prst="rect">
            <a:avLst/>
          </a:prstGeom>
        </p:spPr>
      </p:pic>
      <p:pic>
        <p:nvPicPr>
          <p:cNvPr id="8" name="Picture 7"/>
          <p:cNvPicPr>
            <a:picLocks noChangeAspect="1"/>
          </p:cNvPicPr>
          <p:nvPr/>
        </p:nvPicPr>
        <p:blipFill>
          <a:blip r:embed="rId4"/>
          <a:stretch>
            <a:fillRect/>
          </a:stretch>
        </p:blipFill>
        <p:spPr>
          <a:xfrm>
            <a:off x="267243" y="2949349"/>
            <a:ext cx="4638675" cy="1981200"/>
          </a:xfrm>
          <a:prstGeom prst="rect">
            <a:avLst/>
          </a:prstGeom>
        </p:spPr>
      </p:pic>
      <p:sp>
        <p:nvSpPr>
          <p:cNvPr id="9" name="TextBox 8"/>
          <p:cNvSpPr txBox="1"/>
          <p:nvPr/>
        </p:nvSpPr>
        <p:spPr>
          <a:xfrm>
            <a:off x="316638" y="514290"/>
            <a:ext cx="6618514" cy="400110"/>
          </a:xfrm>
          <a:prstGeom prst="homePlate">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b="1" dirty="0" smtClean="0">
                <a:solidFill>
                  <a:schemeClr val="bg1"/>
                </a:solidFill>
              </a:rPr>
              <a:t>Create Calculated Measures</a:t>
            </a:r>
            <a:endParaRPr lang="en-US" sz="2000" b="1" dirty="0">
              <a:solidFill>
                <a:schemeClr val="bg1"/>
              </a:solidFill>
            </a:endParaRPr>
          </a:p>
        </p:txBody>
      </p:sp>
      <p:pic>
        <p:nvPicPr>
          <p:cNvPr id="10" name="Picture 9"/>
          <p:cNvPicPr>
            <a:picLocks noChangeAspect="1"/>
          </p:cNvPicPr>
          <p:nvPr/>
        </p:nvPicPr>
        <p:blipFill>
          <a:blip r:embed="rId5"/>
          <a:stretch>
            <a:fillRect/>
          </a:stretch>
        </p:blipFill>
        <p:spPr>
          <a:xfrm>
            <a:off x="4983888" y="1041159"/>
            <a:ext cx="4086225" cy="1474411"/>
          </a:xfrm>
          <a:prstGeom prst="rect">
            <a:avLst/>
          </a:prstGeom>
        </p:spPr>
      </p:pic>
      <p:pic>
        <p:nvPicPr>
          <p:cNvPr id="11" name="Picture 10"/>
          <p:cNvPicPr>
            <a:picLocks noChangeAspect="1"/>
          </p:cNvPicPr>
          <p:nvPr/>
        </p:nvPicPr>
        <p:blipFill>
          <a:blip r:embed="rId6"/>
          <a:stretch>
            <a:fillRect/>
          </a:stretch>
        </p:blipFill>
        <p:spPr>
          <a:xfrm>
            <a:off x="6248400" y="3581400"/>
            <a:ext cx="2133600" cy="21145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12460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42</a:t>
            </a:fld>
            <a:endParaRPr lang="en-US"/>
          </a:p>
        </p:txBody>
      </p:sp>
      <p:sp>
        <p:nvSpPr>
          <p:cNvPr id="3" name="Title 2"/>
          <p:cNvSpPr>
            <a:spLocks noGrp="1"/>
          </p:cNvSpPr>
          <p:nvPr>
            <p:ph type="title"/>
          </p:nvPr>
        </p:nvSpPr>
        <p:spPr/>
        <p:txBody>
          <a:bodyPr/>
          <a:lstStyle/>
          <a:p>
            <a:r>
              <a:rPr lang="en-US" dirty="0" smtClean="0"/>
              <a:t>Build a basic table </a:t>
            </a:r>
            <a:endParaRPr lang="en-US" dirty="0"/>
          </a:p>
        </p:txBody>
      </p:sp>
      <p:pic>
        <p:nvPicPr>
          <p:cNvPr id="4" name="Picture 3"/>
          <p:cNvPicPr>
            <a:picLocks noChangeAspect="1"/>
          </p:cNvPicPr>
          <p:nvPr/>
        </p:nvPicPr>
        <p:blipFill>
          <a:blip r:embed="rId2"/>
          <a:stretch>
            <a:fillRect/>
          </a:stretch>
        </p:blipFill>
        <p:spPr>
          <a:xfrm>
            <a:off x="23949" y="1232596"/>
            <a:ext cx="9144000" cy="5196506"/>
          </a:xfrm>
          <a:prstGeom prst="rect">
            <a:avLst/>
          </a:prstGeom>
        </p:spPr>
      </p:pic>
    </p:spTree>
    <p:extLst>
      <p:ext uri="{BB962C8B-B14F-4D97-AF65-F5344CB8AC3E}">
        <p14:creationId xmlns:p14="http://schemas.microsoft.com/office/powerpoint/2010/main" val="3567718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43</a:t>
            </a:fld>
            <a:endParaRPr lang="en-US"/>
          </a:p>
        </p:txBody>
      </p:sp>
      <p:sp>
        <p:nvSpPr>
          <p:cNvPr id="3" name="Title 2"/>
          <p:cNvSpPr>
            <a:spLocks noGrp="1"/>
          </p:cNvSpPr>
          <p:nvPr>
            <p:ph type="title"/>
          </p:nvPr>
        </p:nvSpPr>
        <p:spPr/>
        <p:txBody>
          <a:bodyPr/>
          <a:lstStyle/>
          <a:p>
            <a:r>
              <a:rPr lang="en-US" dirty="0" smtClean="0"/>
              <a:t>Build a basic table</a:t>
            </a:r>
            <a:endParaRPr lang="en-US" dirty="0"/>
          </a:p>
        </p:txBody>
      </p:sp>
      <p:pic>
        <p:nvPicPr>
          <p:cNvPr id="4" name="Picture 3"/>
          <p:cNvPicPr>
            <a:picLocks noChangeAspect="1"/>
          </p:cNvPicPr>
          <p:nvPr/>
        </p:nvPicPr>
        <p:blipFill>
          <a:blip r:embed="rId2"/>
          <a:stretch>
            <a:fillRect/>
          </a:stretch>
        </p:blipFill>
        <p:spPr>
          <a:xfrm>
            <a:off x="30480" y="1828800"/>
            <a:ext cx="9144000" cy="4484207"/>
          </a:xfrm>
          <a:prstGeom prst="rect">
            <a:avLst/>
          </a:prstGeom>
        </p:spPr>
      </p:pic>
    </p:spTree>
    <p:extLst>
      <p:ext uri="{BB962C8B-B14F-4D97-AF65-F5344CB8AC3E}">
        <p14:creationId xmlns:p14="http://schemas.microsoft.com/office/powerpoint/2010/main" val="2106377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44</a:t>
            </a:fld>
            <a:endParaRPr lang="en-US"/>
          </a:p>
        </p:txBody>
      </p:sp>
      <p:sp>
        <p:nvSpPr>
          <p:cNvPr id="3" name="Title 2"/>
          <p:cNvSpPr>
            <a:spLocks noGrp="1"/>
          </p:cNvSpPr>
          <p:nvPr>
            <p:ph type="title"/>
          </p:nvPr>
        </p:nvSpPr>
        <p:spPr/>
        <p:txBody>
          <a:bodyPr/>
          <a:lstStyle/>
          <a:p>
            <a:r>
              <a:rPr lang="en-US" dirty="0" smtClean="0"/>
              <a:t>Create a bar chart</a:t>
            </a:r>
            <a:endParaRPr lang="en-US" dirty="0"/>
          </a:p>
        </p:txBody>
      </p:sp>
      <p:pic>
        <p:nvPicPr>
          <p:cNvPr id="4" name="Picture 3"/>
          <p:cNvPicPr>
            <a:picLocks noChangeAspect="1"/>
          </p:cNvPicPr>
          <p:nvPr/>
        </p:nvPicPr>
        <p:blipFill>
          <a:blip r:embed="rId2"/>
          <a:stretch>
            <a:fillRect/>
          </a:stretch>
        </p:blipFill>
        <p:spPr>
          <a:xfrm>
            <a:off x="228600" y="2209800"/>
            <a:ext cx="2800350" cy="3324225"/>
          </a:xfrm>
          <a:prstGeom prst="rect">
            <a:avLst/>
          </a:prstGeom>
        </p:spPr>
      </p:pic>
    </p:spTree>
    <p:extLst>
      <p:ext uri="{BB962C8B-B14F-4D97-AF65-F5344CB8AC3E}">
        <p14:creationId xmlns:p14="http://schemas.microsoft.com/office/powerpoint/2010/main" val="1152807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45</a:t>
            </a:fld>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074625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46</a:t>
            </a:fld>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84485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47</a:t>
            </a:fld>
            <a:endParaRPr lang="en-US"/>
          </a:p>
        </p:txBody>
      </p:sp>
      <p:sp>
        <p:nvSpPr>
          <p:cNvPr id="3" name="Title 2"/>
          <p:cNvSpPr>
            <a:spLocks noGrp="1"/>
          </p:cNvSpPr>
          <p:nvPr>
            <p:ph type="title"/>
          </p:nvPr>
        </p:nvSpPr>
        <p:spPr/>
        <p:txBody>
          <a:bodyPr/>
          <a:lstStyle/>
          <a:p>
            <a:r>
              <a:rPr lang="en-US" dirty="0" smtClean="0"/>
              <a:t>Section timing = 20min</a:t>
            </a:r>
            <a:endParaRPr lang="en-US" dirty="0"/>
          </a:p>
        </p:txBody>
      </p:sp>
    </p:spTree>
    <p:extLst>
      <p:ext uri="{BB962C8B-B14F-4D97-AF65-F5344CB8AC3E}">
        <p14:creationId xmlns:p14="http://schemas.microsoft.com/office/powerpoint/2010/main" val="1484816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hlinkClick r:id="rId2"/>
              </a:rPr>
              <a:t>Tips for Using MER Structured Datasets with Tableau</a:t>
            </a:r>
            <a:endParaRPr lang="en-US" dirty="0" smtClean="0"/>
          </a:p>
          <a:p>
            <a:r>
              <a:rPr lang="en-US" dirty="0" smtClean="0"/>
              <a:t>Code for reshaping MER Structured </a:t>
            </a:r>
            <a:r>
              <a:rPr lang="en-US" dirty="0" smtClean="0"/>
              <a:t>Datasets</a:t>
            </a:r>
          </a:p>
          <a:p>
            <a:r>
              <a:rPr lang="en-US" dirty="0" smtClean="0"/>
              <a:t>Tableau users slack group </a:t>
            </a:r>
            <a:endParaRPr lang="en-US" dirty="0" smtClean="0"/>
          </a:p>
          <a:p>
            <a:endParaRPr lang="en-US" dirty="0"/>
          </a:p>
        </p:txBody>
      </p:sp>
      <p:sp>
        <p:nvSpPr>
          <p:cNvPr id="4" name="Slide Number Placeholder 3"/>
          <p:cNvSpPr>
            <a:spLocks noGrp="1"/>
          </p:cNvSpPr>
          <p:nvPr>
            <p:ph type="sldNum" sz="quarter" idx="4"/>
          </p:nvPr>
        </p:nvSpPr>
        <p:spPr/>
        <p:txBody>
          <a:bodyPr/>
          <a:lstStyle/>
          <a:p>
            <a:fld id="{2720EF26-1E39-4F64-8236-ED355D806952}" type="slidenum">
              <a:rPr lang="en-US" smtClean="0"/>
              <a:pPr/>
              <a:t>48</a:t>
            </a:fld>
            <a:endParaRPr lang="en-US" dirty="0"/>
          </a:p>
        </p:txBody>
      </p:sp>
    </p:spTree>
    <p:extLst>
      <p:ext uri="{BB962C8B-B14F-4D97-AF65-F5344CB8AC3E}">
        <p14:creationId xmlns:p14="http://schemas.microsoft.com/office/powerpoint/2010/main" val="33363200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pPr/>
              <a:t>49</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ctrTitle"/>
          </p:nvPr>
        </p:nvSpPr>
        <p:spPr/>
        <p:txBody>
          <a:bodyPr/>
          <a:lstStyle/>
          <a:p>
            <a:r>
              <a:rPr lang="en-US" dirty="0" smtClean="0"/>
              <a:t>Questions &amp; Discussion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259026"/>
            <a:ext cx="2428875" cy="1876425"/>
          </a:xfrm>
          <a:prstGeom prst="rect">
            <a:avLst/>
          </a:prstGeom>
        </p:spPr>
      </p:pic>
      <p:pic>
        <p:nvPicPr>
          <p:cNvPr id="8" name="Picture 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4800" y="209420"/>
            <a:ext cx="1483340" cy="1876425"/>
          </a:xfrm>
          <a:prstGeom prst="rect">
            <a:avLst/>
          </a:prstGeom>
        </p:spPr>
      </p:pic>
    </p:spTree>
    <p:extLst>
      <p:ext uri="{BB962C8B-B14F-4D97-AF65-F5344CB8AC3E}">
        <p14:creationId xmlns:p14="http://schemas.microsoft.com/office/powerpoint/2010/main" val="1436429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5</a:t>
            </a:fld>
            <a:endParaRPr lang="en-US"/>
          </a:p>
        </p:txBody>
      </p:sp>
      <p:sp>
        <p:nvSpPr>
          <p:cNvPr id="3" name="Title 2"/>
          <p:cNvSpPr>
            <a:spLocks noGrp="1"/>
          </p:cNvSpPr>
          <p:nvPr>
            <p:ph type="title"/>
          </p:nvPr>
        </p:nvSpPr>
        <p:spPr/>
        <p:txBody>
          <a:bodyPr/>
          <a:lstStyle/>
          <a:p>
            <a:r>
              <a:rPr lang="en-US" dirty="0" smtClean="0"/>
              <a:t>Section timing = 10min</a:t>
            </a:r>
            <a:endParaRPr lang="en-US" dirty="0"/>
          </a:p>
        </p:txBody>
      </p:sp>
    </p:spTree>
    <p:extLst>
      <p:ext uri="{BB962C8B-B14F-4D97-AF65-F5344CB8AC3E}">
        <p14:creationId xmlns:p14="http://schemas.microsoft.com/office/powerpoint/2010/main" val="378124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t>50</a:t>
            </a:fld>
            <a:endParaRPr lang="en-US"/>
          </a:p>
        </p:txBody>
      </p:sp>
      <p:sp>
        <p:nvSpPr>
          <p:cNvPr id="3" name="Title 2"/>
          <p:cNvSpPr>
            <a:spLocks noGrp="1"/>
          </p:cNvSpPr>
          <p:nvPr>
            <p:ph type="title"/>
          </p:nvPr>
        </p:nvSpPr>
        <p:spPr/>
        <p:txBody>
          <a:bodyPr/>
          <a:lstStyle/>
          <a:p>
            <a:r>
              <a:rPr lang="en-US" dirty="0" smtClean="0"/>
              <a:t>Section timing = 15min</a:t>
            </a:r>
            <a:endParaRPr lang="en-US" dirty="0"/>
          </a:p>
        </p:txBody>
      </p:sp>
    </p:spTree>
    <p:extLst>
      <p:ext uri="{BB962C8B-B14F-4D97-AF65-F5344CB8AC3E}">
        <p14:creationId xmlns:p14="http://schemas.microsoft.com/office/powerpoint/2010/main" val="3770030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pPr/>
              <a:t>51</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ctrTitle"/>
          </p:nvPr>
        </p:nvSpPr>
        <p:spPr/>
        <p:txBody>
          <a:bodyPr/>
          <a:lstStyle/>
          <a:p>
            <a:r>
              <a:rPr lang="en-US" dirty="0" smtClean="0"/>
              <a:t>Training Survey</a:t>
            </a:r>
            <a:endParaRPr lang="en-US" dirty="0"/>
          </a:p>
        </p:txBody>
      </p:sp>
    </p:spTree>
    <p:extLst>
      <p:ext uri="{BB962C8B-B14F-4D97-AF65-F5344CB8AC3E}">
        <p14:creationId xmlns:p14="http://schemas.microsoft.com/office/powerpoint/2010/main" val="18540619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20EF26-1E39-4F64-8236-ED355D806952}" type="slidenum">
              <a:rPr lang="en-US" smtClean="0"/>
              <a:pPr/>
              <a:t>52</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ctrTitle"/>
          </p:nvPr>
        </p:nvSpPr>
        <p:spPr/>
        <p:txBody>
          <a:bodyPr/>
          <a:lstStyle/>
          <a:p>
            <a:endParaRPr lang="en-US"/>
          </a:p>
        </p:txBody>
      </p:sp>
    </p:spTree>
    <p:extLst>
      <p:ext uri="{BB962C8B-B14F-4D97-AF65-F5344CB8AC3E}">
        <p14:creationId xmlns:p14="http://schemas.microsoft.com/office/powerpoint/2010/main" val="263746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Pre-training </a:t>
            </a:r>
            <a:r>
              <a:rPr lang="en-US" dirty="0" smtClean="0"/>
              <a:t>Assessment</a:t>
            </a:r>
            <a:endParaRPr lang="en-US" dirty="0"/>
          </a:p>
        </p:txBody>
      </p:sp>
      <p:sp>
        <p:nvSpPr>
          <p:cNvPr id="6" name="Content Placeholder 5"/>
          <p:cNvSpPr>
            <a:spLocks noGrp="1"/>
          </p:cNvSpPr>
          <p:nvPr>
            <p:ph idx="1"/>
          </p:nvPr>
        </p:nvSpPr>
        <p:spPr/>
        <p:txBody>
          <a:bodyPr>
            <a:normAutofit/>
          </a:bodyPr>
          <a:lstStyle/>
          <a:p>
            <a:r>
              <a:rPr lang="en-US" dirty="0"/>
              <a:t>Majority are:</a:t>
            </a:r>
          </a:p>
          <a:p>
            <a:pPr lvl="1"/>
            <a:r>
              <a:rPr lang="en-US" dirty="0"/>
              <a:t>Beginners</a:t>
            </a:r>
          </a:p>
          <a:p>
            <a:pPr lvl="1"/>
            <a:r>
              <a:rPr lang="en-US" dirty="0"/>
              <a:t>Use Excel to visualize data (some use R, Tableau, ArcGIS/QGIS, few use other software)</a:t>
            </a:r>
          </a:p>
          <a:p>
            <a:r>
              <a:rPr lang="en-US" dirty="0"/>
              <a:t>Want to learn…</a:t>
            </a:r>
          </a:p>
          <a:p>
            <a:pPr lvl="1"/>
            <a:r>
              <a:rPr lang="en-US" dirty="0"/>
              <a:t>Restructure data for Tableau</a:t>
            </a:r>
          </a:p>
          <a:p>
            <a:pPr lvl="1"/>
            <a:r>
              <a:rPr lang="en-US" dirty="0"/>
              <a:t>Import and work with MER datasets</a:t>
            </a:r>
          </a:p>
          <a:p>
            <a:pPr lvl="1"/>
            <a:r>
              <a:rPr lang="en-US" dirty="0"/>
              <a:t>Create basic to advanced visualizations</a:t>
            </a:r>
          </a:p>
          <a:p>
            <a:pPr lvl="1"/>
            <a:r>
              <a:rPr lang="en-US" dirty="0"/>
              <a:t>GIS functions in Tableau</a:t>
            </a:r>
          </a:p>
          <a:p>
            <a:pPr lvl="1"/>
            <a:r>
              <a:rPr lang="en-US" dirty="0"/>
              <a:t>Capabilities/software solutions</a:t>
            </a:r>
          </a:p>
          <a:p>
            <a:endParaRPr lang="en-US" dirty="0"/>
          </a:p>
        </p:txBody>
      </p:sp>
      <p:sp>
        <p:nvSpPr>
          <p:cNvPr id="4" name="Slide Number Placeholder 3"/>
          <p:cNvSpPr>
            <a:spLocks noGrp="1"/>
          </p:cNvSpPr>
          <p:nvPr>
            <p:ph type="sldNum" sz="quarter" idx="4"/>
          </p:nvPr>
        </p:nvSpPr>
        <p:spPr/>
        <p:txBody>
          <a:bodyPr/>
          <a:lstStyle/>
          <a:p>
            <a:fld id="{2720EF26-1E39-4F64-8236-ED355D806952}" type="slidenum">
              <a:rPr lang="en-US" smtClean="0"/>
              <a:pPr/>
              <a:t>6</a:t>
            </a:fld>
            <a:endParaRPr lang="en-US" dirty="0"/>
          </a:p>
        </p:txBody>
      </p:sp>
      <p:sp>
        <p:nvSpPr>
          <p:cNvPr id="5" name="Content Placeholder 2"/>
          <p:cNvSpPr txBox="1">
            <a:spLocks/>
          </p:cNvSpPr>
          <p:nvPr/>
        </p:nvSpPr>
        <p:spPr>
          <a:xfrm>
            <a:off x="822960" y="1600200"/>
            <a:ext cx="7520940" cy="4800600"/>
          </a:xfrm>
          <a:prstGeom prst="rect">
            <a:avLst/>
          </a:prstGeom>
        </p:spPr>
        <p:txBody>
          <a:bodyPr vert="horz" lIns="91440" tIns="45720" rIns="91440" bIns="45720" rtlCol="0">
            <a:normAutofit/>
          </a:bodyPr>
          <a:lstStyle>
            <a:lvl1pPr marL="344488" indent="-344488" algn="l" defTabSz="914400" rtl="0" eaLnBrk="1" latinLnBrk="0" hangingPunct="1">
              <a:spcBef>
                <a:spcPts val="800"/>
              </a:spcBef>
              <a:buFont typeface="Arial" pitchFamily="34" charset="0"/>
              <a:buChar char="•"/>
              <a:defRPr sz="2800" b="0" kern="1200">
                <a:solidFill>
                  <a:schemeClr val="tx1">
                    <a:lumMod val="50000"/>
                    <a:lumOff val="50000"/>
                  </a:schemeClr>
                </a:solidFill>
                <a:latin typeface="Calibri" panose="020F0502020204030204" pitchFamily="34" charset="0"/>
                <a:ea typeface="+mn-ea"/>
                <a:cs typeface="+mn-cs"/>
              </a:defRPr>
            </a:lvl1pPr>
            <a:lvl2pPr marL="688975" indent="-344488" algn="l" defTabSz="914400" rtl="0" eaLnBrk="1" latinLnBrk="0" hangingPunct="1">
              <a:spcBef>
                <a:spcPts val="300"/>
              </a:spcBef>
              <a:buClr>
                <a:schemeClr val="accent2"/>
              </a:buClr>
              <a:buFont typeface="Courier New" panose="02070309020205020404" pitchFamily="49" charset="0"/>
              <a:buChar char="o"/>
              <a:defRPr sz="2400" kern="1200">
                <a:solidFill>
                  <a:schemeClr val="tx1">
                    <a:lumMod val="50000"/>
                    <a:lumOff val="50000"/>
                  </a:schemeClr>
                </a:solidFill>
                <a:latin typeface="Calibri" panose="020F0502020204030204" pitchFamily="34" charset="0"/>
                <a:ea typeface="+mn-ea"/>
                <a:cs typeface="+mn-cs"/>
              </a:defRPr>
            </a:lvl2pPr>
            <a:lvl3pPr marL="1033463" indent="-247650" algn="l" defTabSz="914400" rtl="0" eaLnBrk="1" latinLnBrk="0" hangingPunct="1">
              <a:spcBef>
                <a:spcPts val="300"/>
              </a:spcBef>
              <a:buClr>
                <a:schemeClr val="accent2"/>
              </a:buClr>
              <a:buSzPct val="95000"/>
              <a:buFont typeface="Arial" panose="020B0604020202020204" pitchFamily="34" charset="0"/>
              <a:buChar char="•"/>
              <a:defRPr sz="2000" kern="1200">
                <a:solidFill>
                  <a:schemeClr val="tx1">
                    <a:lumMod val="50000"/>
                    <a:lumOff val="50000"/>
                  </a:schemeClr>
                </a:solidFill>
                <a:latin typeface="Calibri" panose="020F0502020204030204" pitchFamily="34" charset="0"/>
                <a:ea typeface="+mn-ea"/>
                <a:cs typeface="+mn-cs"/>
              </a:defRPr>
            </a:lvl3pPr>
            <a:lvl4pPr marL="914400" indent="-225425" algn="l" defTabSz="914400" rtl="0" eaLnBrk="1" latinLnBrk="0" hangingPunct="1">
              <a:spcBef>
                <a:spcPts val="300"/>
              </a:spcBef>
              <a:buClr>
                <a:schemeClr val="accent2"/>
              </a:buClr>
              <a:buFont typeface="Arial" panose="020B0604020202020204" pitchFamily="34" charset="0"/>
              <a:buChar char="•"/>
              <a:defRPr sz="1800" kern="1200">
                <a:solidFill>
                  <a:schemeClr val="tx1">
                    <a:lumMod val="50000"/>
                    <a:lumOff val="50000"/>
                  </a:schemeClr>
                </a:solidFill>
                <a:latin typeface="Calibri" panose="020F0502020204030204" pitchFamily="34" charset="0"/>
                <a:ea typeface="+mn-ea"/>
                <a:cs typeface="+mn-cs"/>
              </a:defRPr>
            </a:lvl4pPr>
            <a:lvl5pPr marL="1139825" indent="-225425" algn="l" defTabSz="914400" rtl="0" eaLnBrk="1" latinLnBrk="0" hangingPunct="1">
              <a:spcBef>
                <a:spcPts val="300"/>
              </a:spcBef>
              <a:buClr>
                <a:schemeClr val="accent2"/>
              </a:buClr>
              <a:buFont typeface="Calibri" panose="020F0502020204030204" pitchFamily="34" charset="0"/>
              <a:buChar char="‒"/>
              <a:defRPr sz="1600" kern="1200">
                <a:solidFill>
                  <a:schemeClr val="tx1">
                    <a:lumMod val="50000"/>
                    <a:lumOff val="50000"/>
                  </a:schemeClr>
                </a:solidFill>
                <a:latin typeface="Calibri" panose="020F0502020204030204" pitchFamily="34" charset="0"/>
                <a:ea typeface="+mn-ea"/>
                <a:cs typeface="+mn-cs"/>
              </a:defRPr>
            </a:lvl5pPr>
            <a:lvl6pPr marL="1376363" indent="-236538" algn="l" defTabSz="914400" rtl="0" eaLnBrk="1" latinLnBrk="0" hangingPunct="1">
              <a:spcBef>
                <a:spcPts val="300"/>
              </a:spcBef>
              <a:buClr>
                <a:schemeClr val="accent2"/>
              </a:buClr>
              <a:buFont typeface="Calibri" panose="020F0502020204030204" pitchFamily="34" charset="0"/>
              <a:buChar char="‒"/>
              <a:defRPr sz="1400" kern="1200">
                <a:solidFill>
                  <a:schemeClr val="tx1">
                    <a:lumMod val="50000"/>
                    <a:lumOff val="50000"/>
                  </a:schemeClr>
                </a:solidFill>
                <a:latin typeface="Calibri" panose="020F0502020204030204" pitchFamily="34" charset="0"/>
                <a:ea typeface="+mn-ea"/>
                <a:cs typeface="+mn-cs"/>
              </a:defRPr>
            </a:lvl6pPr>
            <a:lvl7pPr marL="1603375" indent="-227013" algn="l" defTabSz="914400" rtl="0" eaLnBrk="1" latinLnBrk="0" hangingPunct="1">
              <a:spcBef>
                <a:spcPts val="300"/>
              </a:spcBef>
              <a:buClr>
                <a:schemeClr val="accent2"/>
              </a:buClr>
              <a:buFont typeface="Arial" panose="020B0604020202020204" pitchFamily="34" charset="0"/>
              <a:buChar char="•"/>
              <a:defRPr sz="1200" kern="1200">
                <a:solidFill>
                  <a:schemeClr val="tx1">
                    <a:lumMod val="50000"/>
                    <a:lumOff val="50000"/>
                  </a:schemeClr>
                </a:solidFill>
                <a:latin typeface="Calibri" panose="020F0502020204030204" pitchFamily="34" charset="0"/>
                <a:ea typeface="+mn-ea"/>
                <a:cs typeface="+mn-cs"/>
              </a:defRPr>
            </a:lvl7pPr>
            <a:lvl8pPr marL="1828800" indent="-225425" algn="l" defTabSz="914400" rtl="0" eaLnBrk="1" latinLnBrk="0" hangingPunct="1">
              <a:spcBef>
                <a:spcPts val="300"/>
              </a:spcBef>
              <a:buClr>
                <a:schemeClr val="accent2"/>
              </a:buClr>
              <a:buFont typeface="Arial" panose="020B0604020202020204" pitchFamily="34" charset="0"/>
              <a:buChar char="•"/>
              <a:defRPr sz="1200" kern="1200" baseline="0">
                <a:solidFill>
                  <a:schemeClr val="tx1">
                    <a:lumMod val="50000"/>
                    <a:lumOff val="50000"/>
                  </a:schemeClr>
                </a:solidFill>
                <a:latin typeface="Calibri" panose="020F0502020204030204" pitchFamily="34" charset="0"/>
                <a:ea typeface="+mn-ea"/>
                <a:cs typeface="+mn-cs"/>
              </a:defRPr>
            </a:lvl8pPr>
            <a:lvl9pPr marL="2054225" indent="-225425" algn="l" defTabSz="914400" rtl="0" eaLnBrk="1" latinLnBrk="0" hangingPunct="1">
              <a:spcBef>
                <a:spcPts val="300"/>
              </a:spcBef>
              <a:buClr>
                <a:schemeClr val="accent2"/>
              </a:buClr>
              <a:buFont typeface="Arial" panose="020B0604020202020204" pitchFamily="34" charset="0"/>
              <a:buChar char="•"/>
              <a:defRPr sz="1200" kern="1200">
                <a:solidFill>
                  <a:schemeClr val="tx1">
                    <a:lumMod val="50000"/>
                    <a:lumOff val="50000"/>
                  </a:schemeClr>
                </a:solidFill>
                <a:latin typeface="+mn-lt"/>
                <a:ea typeface="+mn-ea"/>
                <a:cs typeface="+mn-cs"/>
              </a:defRPr>
            </a:lvl9pPr>
          </a:lstStyle>
          <a:p>
            <a:endParaRPr lang="en-US" dirty="0" smtClean="0"/>
          </a:p>
        </p:txBody>
      </p:sp>
    </p:spTree>
    <p:extLst>
      <p:ext uri="{BB962C8B-B14F-4D97-AF65-F5344CB8AC3E}">
        <p14:creationId xmlns:p14="http://schemas.microsoft.com/office/powerpoint/2010/main" val="1048661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51833" y="914400"/>
            <a:ext cx="3886200" cy="5227320"/>
          </a:xfrm>
        </p:spPr>
        <p:txBody>
          <a:bodyPr/>
          <a:lstStyle/>
          <a:p>
            <a:r>
              <a:rPr lang="en-US" dirty="0"/>
              <a:t>Recognize when Tableau is an appropriate software to </a:t>
            </a:r>
            <a:r>
              <a:rPr lang="en-US" dirty="0" smtClean="0"/>
              <a:t>use and when it may not be</a:t>
            </a:r>
            <a:endParaRPr lang="en-US" dirty="0"/>
          </a:p>
          <a:p>
            <a:r>
              <a:rPr lang="en-US" dirty="0" smtClean="0"/>
              <a:t>Analyze and develop visualizations of PEPFAR data in Tableau</a:t>
            </a:r>
          </a:p>
        </p:txBody>
      </p:sp>
      <p:sp>
        <p:nvSpPr>
          <p:cNvPr id="6" name="Content Placeholder 5"/>
          <p:cNvSpPr>
            <a:spLocks noGrp="1"/>
          </p:cNvSpPr>
          <p:nvPr>
            <p:ph sz="half" idx="2"/>
          </p:nvPr>
        </p:nvSpPr>
        <p:spPr>
          <a:xfrm>
            <a:off x="166116" y="914400"/>
            <a:ext cx="4291584" cy="5227320"/>
          </a:xfrm>
        </p:spPr>
        <p:txBody>
          <a:bodyPr>
            <a:normAutofit/>
          </a:bodyPr>
          <a:lstStyle/>
          <a:p>
            <a:r>
              <a:rPr lang="en-US" dirty="0"/>
              <a:t>Majority are:</a:t>
            </a:r>
          </a:p>
          <a:p>
            <a:pPr lvl="1"/>
            <a:r>
              <a:rPr lang="en-US" dirty="0"/>
              <a:t>Beginners</a:t>
            </a:r>
          </a:p>
          <a:p>
            <a:pPr lvl="1"/>
            <a:r>
              <a:rPr lang="en-US" dirty="0"/>
              <a:t>Use Excel to visualize data (some use R, Tableau, ArcGIS/QGIS, few use other software)</a:t>
            </a:r>
          </a:p>
          <a:p>
            <a:r>
              <a:rPr lang="en-US" dirty="0"/>
              <a:t>Want to learn…</a:t>
            </a:r>
          </a:p>
          <a:p>
            <a:pPr lvl="1"/>
            <a:r>
              <a:rPr lang="en-US" dirty="0"/>
              <a:t>Restructure data for Tableau</a:t>
            </a:r>
          </a:p>
          <a:p>
            <a:pPr lvl="1"/>
            <a:r>
              <a:rPr lang="en-US" dirty="0"/>
              <a:t>Import and work with MER datasets</a:t>
            </a:r>
          </a:p>
          <a:p>
            <a:pPr lvl="1"/>
            <a:r>
              <a:rPr lang="en-US" dirty="0"/>
              <a:t>Create basic to advanced visualizations</a:t>
            </a:r>
          </a:p>
          <a:p>
            <a:pPr lvl="1"/>
            <a:r>
              <a:rPr lang="en-US" dirty="0"/>
              <a:t>GIS functions in Tableau</a:t>
            </a:r>
          </a:p>
          <a:p>
            <a:pPr lvl="1"/>
            <a:r>
              <a:rPr lang="en-US" dirty="0"/>
              <a:t>Capabilities/software solutions</a:t>
            </a:r>
          </a:p>
          <a:p>
            <a:endParaRPr lang="en-US" dirty="0"/>
          </a:p>
        </p:txBody>
      </p:sp>
      <p:sp>
        <p:nvSpPr>
          <p:cNvPr id="4" name="Slide Number Placeholder 3"/>
          <p:cNvSpPr>
            <a:spLocks noGrp="1"/>
          </p:cNvSpPr>
          <p:nvPr>
            <p:ph type="sldNum" sz="quarter" idx="12"/>
          </p:nvPr>
        </p:nvSpPr>
        <p:spPr/>
        <p:txBody>
          <a:bodyPr/>
          <a:lstStyle/>
          <a:p>
            <a:fld id="{2720EF26-1E39-4F64-8236-ED355D806952}" type="slidenum">
              <a:rPr lang="en-US" smtClean="0"/>
              <a:pPr/>
              <a:t>7</a:t>
            </a:fld>
            <a:endParaRPr lang="en-US" dirty="0"/>
          </a:p>
        </p:txBody>
      </p:sp>
      <p:sp>
        <p:nvSpPr>
          <p:cNvPr id="2" name="Title 1"/>
          <p:cNvSpPr>
            <a:spLocks noGrp="1"/>
          </p:cNvSpPr>
          <p:nvPr>
            <p:ph type="title"/>
          </p:nvPr>
        </p:nvSpPr>
        <p:spPr>
          <a:xfrm>
            <a:off x="5266133" y="224709"/>
            <a:ext cx="3657600" cy="548640"/>
          </a:xfrm>
        </p:spPr>
        <p:txBody>
          <a:bodyPr/>
          <a:lstStyle/>
          <a:p>
            <a:r>
              <a:rPr lang="en-US" dirty="0" smtClean="0"/>
              <a:t>Training Objectives</a:t>
            </a:r>
            <a:endParaRPr lang="en-US" dirty="0"/>
          </a:p>
        </p:txBody>
      </p:sp>
      <p:sp>
        <p:nvSpPr>
          <p:cNvPr id="5" name="Content Placeholder 2"/>
          <p:cNvSpPr txBox="1">
            <a:spLocks/>
          </p:cNvSpPr>
          <p:nvPr/>
        </p:nvSpPr>
        <p:spPr>
          <a:xfrm>
            <a:off x="822960" y="1600200"/>
            <a:ext cx="7520940" cy="4800600"/>
          </a:xfrm>
          <a:prstGeom prst="rect">
            <a:avLst/>
          </a:prstGeom>
        </p:spPr>
        <p:txBody>
          <a:bodyPr vert="horz" lIns="91440" tIns="45720" rIns="91440" bIns="45720" rtlCol="0">
            <a:normAutofit/>
          </a:bodyPr>
          <a:lstStyle>
            <a:lvl1pPr marL="344488" indent="-344488" algn="l" defTabSz="914400" rtl="0" eaLnBrk="1" latinLnBrk="0" hangingPunct="1">
              <a:spcBef>
                <a:spcPts val="800"/>
              </a:spcBef>
              <a:buFont typeface="Arial" pitchFamily="34" charset="0"/>
              <a:buChar char="•"/>
              <a:defRPr sz="2800" b="0" kern="1200">
                <a:solidFill>
                  <a:schemeClr val="tx1">
                    <a:lumMod val="50000"/>
                    <a:lumOff val="50000"/>
                  </a:schemeClr>
                </a:solidFill>
                <a:latin typeface="Calibri" panose="020F0502020204030204" pitchFamily="34" charset="0"/>
                <a:ea typeface="+mn-ea"/>
                <a:cs typeface="+mn-cs"/>
              </a:defRPr>
            </a:lvl1pPr>
            <a:lvl2pPr marL="688975" indent="-344488" algn="l" defTabSz="914400" rtl="0" eaLnBrk="1" latinLnBrk="0" hangingPunct="1">
              <a:spcBef>
                <a:spcPts val="300"/>
              </a:spcBef>
              <a:buClr>
                <a:schemeClr val="accent2"/>
              </a:buClr>
              <a:buFont typeface="Courier New" panose="02070309020205020404" pitchFamily="49" charset="0"/>
              <a:buChar char="o"/>
              <a:defRPr sz="2400" kern="1200">
                <a:solidFill>
                  <a:schemeClr val="tx1">
                    <a:lumMod val="50000"/>
                    <a:lumOff val="50000"/>
                  </a:schemeClr>
                </a:solidFill>
                <a:latin typeface="Calibri" panose="020F0502020204030204" pitchFamily="34" charset="0"/>
                <a:ea typeface="+mn-ea"/>
                <a:cs typeface="+mn-cs"/>
              </a:defRPr>
            </a:lvl2pPr>
            <a:lvl3pPr marL="1033463" indent="-247650" algn="l" defTabSz="914400" rtl="0" eaLnBrk="1" latinLnBrk="0" hangingPunct="1">
              <a:spcBef>
                <a:spcPts val="300"/>
              </a:spcBef>
              <a:buClr>
                <a:schemeClr val="accent2"/>
              </a:buClr>
              <a:buSzPct val="95000"/>
              <a:buFont typeface="Arial" panose="020B0604020202020204" pitchFamily="34" charset="0"/>
              <a:buChar char="•"/>
              <a:defRPr sz="2000" kern="1200">
                <a:solidFill>
                  <a:schemeClr val="tx1">
                    <a:lumMod val="50000"/>
                    <a:lumOff val="50000"/>
                  </a:schemeClr>
                </a:solidFill>
                <a:latin typeface="Calibri" panose="020F0502020204030204" pitchFamily="34" charset="0"/>
                <a:ea typeface="+mn-ea"/>
                <a:cs typeface="+mn-cs"/>
              </a:defRPr>
            </a:lvl3pPr>
            <a:lvl4pPr marL="914400" indent="-225425" algn="l" defTabSz="914400" rtl="0" eaLnBrk="1" latinLnBrk="0" hangingPunct="1">
              <a:spcBef>
                <a:spcPts val="300"/>
              </a:spcBef>
              <a:buClr>
                <a:schemeClr val="accent2"/>
              </a:buClr>
              <a:buFont typeface="Arial" panose="020B0604020202020204" pitchFamily="34" charset="0"/>
              <a:buChar char="•"/>
              <a:defRPr sz="1800" kern="1200">
                <a:solidFill>
                  <a:schemeClr val="tx1">
                    <a:lumMod val="50000"/>
                    <a:lumOff val="50000"/>
                  </a:schemeClr>
                </a:solidFill>
                <a:latin typeface="Calibri" panose="020F0502020204030204" pitchFamily="34" charset="0"/>
                <a:ea typeface="+mn-ea"/>
                <a:cs typeface="+mn-cs"/>
              </a:defRPr>
            </a:lvl4pPr>
            <a:lvl5pPr marL="1139825" indent="-225425" algn="l" defTabSz="914400" rtl="0" eaLnBrk="1" latinLnBrk="0" hangingPunct="1">
              <a:spcBef>
                <a:spcPts val="300"/>
              </a:spcBef>
              <a:buClr>
                <a:schemeClr val="accent2"/>
              </a:buClr>
              <a:buFont typeface="Calibri" panose="020F0502020204030204" pitchFamily="34" charset="0"/>
              <a:buChar char="‒"/>
              <a:defRPr sz="1600" kern="1200">
                <a:solidFill>
                  <a:schemeClr val="tx1">
                    <a:lumMod val="50000"/>
                    <a:lumOff val="50000"/>
                  </a:schemeClr>
                </a:solidFill>
                <a:latin typeface="Calibri" panose="020F0502020204030204" pitchFamily="34" charset="0"/>
                <a:ea typeface="+mn-ea"/>
                <a:cs typeface="+mn-cs"/>
              </a:defRPr>
            </a:lvl5pPr>
            <a:lvl6pPr marL="1376363" indent="-236538" algn="l" defTabSz="914400" rtl="0" eaLnBrk="1" latinLnBrk="0" hangingPunct="1">
              <a:spcBef>
                <a:spcPts val="300"/>
              </a:spcBef>
              <a:buClr>
                <a:schemeClr val="accent2"/>
              </a:buClr>
              <a:buFont typeface="Calibri" panose="020F0502020204030204" pitchFamily="34" charset="0"/>
              <a:buChar char="‒"/>
              <a:defRPr sz="1400" kern="1200">
                <a:solidFill>
                  <a:schemeClr val="tx1">
                    <a:lumMod val="50000"/>
                    <a:lumOff val="50000"/>
                  </a:schemeClr>
                </a:solidFill>
                <a:latin typeface="Calibri" panose="020F0502020204030204" pitchFamily="34" charset="0"/>
                <a:ea typeface="+mn-ea"/>
                <a:cs typeface="+mn-cs"/>
              </a:defRPr>
            </a:lvl6pPr>
            <a:lvl7pPr marL="1603375" indent="-227013" algn="l" defTabSz="914400" rtl="0" eaLnBrk="1" latinLnBrk="0" hangingPunct="1">
              <a:spcBef>
                <a:spcPts val="300"/>
              </a:spcBef>
              <a:buClr>
                <a:schemeClr val="accent2"/>
              </a:buClr>
              <a:buFont typeface="Arial" panose="020B0604020202020204" pitchFamily="34" charset="0"/>
              <a:buChar char="•"/>
              <a:defRPr sz="1200" kern="1200">
                <a:solidFill>
                  <a:schemeClr val="tx1">
                    <a:lumMod val="50000"/>
                    <a:lumOff val="50000"/>
                  </a:schemeClr>
                </a:solidFill>
                <a:latin typeface="Calibri" panose="020F0502020204030204" pitchFamily="34" charset="0"/>
                <a:ea typeface="+mn-ea"/>
                <a:cs typeface="+mn-cs"/>
              </a:defRPr>
            </a:lvl7pPr>
            <a:lvl8pPr marL="1828800" indent="-225425" algn="l" defTabSz="914400" rtl="0" eaLnBrk="1" latinLnBrk="0" hangingPunct="1">
              <a:spcBef>
                <a:spcPts val="300"/>
              </a:spcBef>
              <a:buClr>
                <a:schemeClr val="accent2"/>
              </a:buClr>
              <a:buFont typeface="Arial" panose="020B0604020202020204" pitchFamily="34" charset="0"/>
              <a:buChar char="•"/>
              <a:defRPr sz="1200" kern="1200" baseline="0">
                <a:solidFill>
                  <a:schemeClr val="tx1">
                    <a:lumMod val="50000"/>
                    <a:lumOff val="50000"/>
                  </a:schemeClr>
                </a:solidFill>
                <a:latin typeface="Calibri" panose="020F0502020204030204" pitchFamily="34" charset="0"/>
                <a:ea typeface="+mn-ea"/>
                <a:cs typeface="+mn-cs"/>
              </a:defRPr>
            </a:lvl8pPr>
            <a:lvl9pPr marL="2054225" indent="-225425" algn="l" defTabSz="914400" rtl="0" eaLnBrk="1" latinLnBrk="0" hangingPunct="1">
              <a:spcBef>
                <a:spcPts val="300"/>
              </a:spcBef>
              <a:buClr>
                <a:schemeClr val="accent2"/>
              </a:buClr>
              <a:buFont typeface="Arial" panose="020B0604020202020204" pitchFamily="34" charset="0"/>
              <a:buChar char="•"/>
              <a:defRPr sz="1200" kern="1200">
                <a:solidFill>
                  <a:schemeClr val="tx1">
                    <a:lumMod val="50000"/>
                    <a:lumOff val="50000"/>
                  </a:schemeClr>
                </a:solidFill>
                <a:latin typeface="+mn-lt"/>
                <a:ea typeface="+mn-ea"/>
                <a:cs typeface="+mn-cs"/>
              </a:defRPr>
            </a:lvl9pPr>
          </a:lstStyle>
          <a:p>
            <a:endParaRPr lang="en-US" dirty="0" smtClean="0"/>
          </a:p>
        </p:txBody>
      </p:sp>
      <p:sp>
        <p:nvSpPr>
          <p:cNvPr id="7" name="Title 1"/>
          <p:cNvSpPr txBox="1">
            <a:spLocks/>
          </p:cNvSpPr>
          <p:nvPr/>
        </p:nvSpPr>
        <p:spPr>
          <a:xfrm>
            <a:off x="40581" y="224709"/>
            <a:ext cx="4615773" cy="548640"/>
          </a:xfrm>
          <a:prstGeom prst="rect">
            <a:avLst/>
          </a:prstGeom>
        </p:spPr>
        <p:txBody>
          <a:bodyPr/>
          <a:lstStyle>
            <a:lvl1pPr algn="l" defTabSz="914400" rtl="0" eaLnBrk="1" latinLnBrk="0" hangingPunct="1">
              <a:spcBef>
                <a:spcPct val="0"/>
              </a:spcBef>
              <a:buNone/>
              <a:defRPr sz="3600" b="1" kern="1200" cap="none" baseline="0">
                <a:solidFill>
                  <a:schemeClr val="accent1"/>
                </a:solidFill>
                <a:latin typeface="Calibri" panose="020F0502020204030204" pitchFamily="34" charset="0"/>
                <a:ea typeface="+mj-ea"/>
                <a:cs typeface="+mj-cs"/>
              </a:defRPr>
            </a:lvl1pPr>
          </a:lstStyle>
          <a:p>
            <a:r>
              <a:rPr lang="en-US" dirty="0" smtClean="0"/>
              <a:t>Pre-training Assessment</a:t>
            </a:r>
            <a:endParaRPr lang="en-US" dirty="0"/>
          </a:p>
        </p:txBody>
      </p:sp>
      <p:sp>
        <p:nvSpPr>
          <p:cNvPr id="8" name="Right Arrow 7"/>
          <p:cNvSpPr/>
          <p:nvPr/>
        </p:nvSpPr>
        <p:spPr>
          <a:xfrm>
            <a:off x="4622307" y="283560"/>
            <a:ext cx="567423" cy="503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87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Objectives</a:t>
            </a:r>
            <a:endParaRPr lang="en-US" dirty="0"/>
          </a:p>
        </p:txBody>
      </p:sp>
      <p:sp>
        <p:nvSpPr>
          <p:cNvPr id="3" name="Content Placeholder 2"/>
          <p:cNvSpPr>
            <a:spLocks noGrp="1"/>
          </p:cNvSpPr>
          <p:nvPr>
            <p:ph idx="1"/>
          </p:nvPr>
        </p:nvSpPr>
        <p:spPr/>
        <p:txBody>
          <a:bodyPr/>
          <a:lstStyle/>
          <a:p>
            <a:r>
              <a:rPr lang="en-US" dirty="0"/>
              <a:t>Recognize when Tableau is an appropriate software to </a:t>
            </a:r>
            <a:r>
              <a:rPr lang="en-US" dirty="0" smtClean="0"/>
              <a:t>use and when it may not be</a:t>
            </a:r>
            <a:endParaRPr lang="en-US" dirty="0"/>
          </a:p>
          <a:p>
            <a:r>
              <a:rPr lang="en-US" dirty="0" smtClean="0"/>
              <a:t>Analyze and develop visualizations of PEPFAR data in Tableau</a:t>
            </a:r>
          </a:p>
        </p:txBody>
      </p:sp>
      <p:sp>
        <p:nvSpPr>
          <p:cNvPr id="4" name="Slide Number Placeholder 3"/>
          <p:cNvSpPr>
            <a:spLocks noGrp="1"/>
          </p:cNvSpPr>
          <p:nvPr>
            <p:ph type="sldNum" sz="quarter" idx="4"/>
          </p:nvPr>
        </p:nvSpPr>
        <p:spPr/>
        <p:txBody>
          <a:bodyPr/>
          <a:lstStyle/>
          <a:p>
            <a:fld id="{2720EF26-1E39-4F64-8236-ED355D806952}" type="slidenum">
              <a:rPr lang="en-US" smtClean="0"/>
              <a:pPr/>
              <a:t>8</a:t>
            </a:fld>
            <a:endParaRPr lang="en-US" dirty="0"/>
          </a:p>
        </p:txBody>
      </p:sp>
      <p:sp>
        <p:nvSpPr>
          <p:cNvPr id="5" name="Content Placeholder 2"/>
          <p:cNvSpPr txBox="1">
            <a:spLocks/>
          </p:cNvSpPr>
          <p:nvPr/>
        </p:nvSpPr>
        <p:spPr>
          <a:xfrm>
            <a:off x="822960" y="1600200"/>
            <a:ext cx="7520940" cy="4800600"/>
          </a:xfrm>
          <a:prstGeom prst="rect">
            <a:avLst/>
          </a:prstGeom>
        </p:spPr>
        <p:txBody>
          <a:bodyPr vert="horz" lIns="91440" tIns="45720" rIns="91440" bIns="45720" rtlCol="0">
            <a:normAutofit/>
          </a:bodyPr>
          <a:lstStyle>
            <a:lvl1pPr marL="344488" indent="-344488" algn="l" defTabSz="914400" rtl="0" eaLnBrk="1" latinLnBrk="0" hangingPunct="1">
              <a:spcBef>
                <a:spcPts val="800"/>
              </a:spcBef>
              <a:buFont typeface="Arial" pitchFamily="34" charset="0"/>
              <a:buChar char="•"/>
              <a:defRPr sz="2800" b="0" kern="1200">
                <a:solidFill>
                  <a:schemeClr val="tx1">
                    <a:lumMod val="50000"/>
                    <a:lumOff val="50000"/>
                  </a:schemeClr>
                </a:solidFill>
                <a:latin typeface="Calibri" panose="020F0502020204030204" pitchFamily="34" charset="0"/>
                <a:ea typeface="+mn-ea"/>
                <a:cs typeface="+mn-cs"/>
              </a:defRPr>
            </a:lvl1pPr>
            <a:lvl2pPr marL="688975" indent="-344488" algn="l" defTabSz="914400" rtl="0" eaLnBrk="1" latinLnBrk="0" hangingPunct="1">
              <a:spcBef>
                <a:spcPts val="300"/>
              </a:spcBef>
              <a:buClr>
                <a:schemeClr val="accent2"/>
              </a:buClr>
              <a:buFont typeface="Courier New" panose="02070309020205020404" pitchFamily="49" charset="0"/>
              <a:buChar char="o"/>
              <a:defRPr sz="2400" kern="1200">
                <a:solidFill>
                  <a:schemeClr val="tx1">
                    <a:lumMod val="50000"/>
                    <a:lumOff val="50000"/>
                  </a:schemeClr>
                </a:solidFill>
                <a:latin typeface="Calibri" panose="020F0502020204030204" pitchFamily="34" charset="0"/>
                <a:ea typeface="+mn-ea"/>
                <a:cs typeface="+mn-cs"/>
              </a:defRPr>
            </a:lvl2pPr>
            <a:lvl3pPr marL="1033463" indent="-247650" algn="l" defTabSz="914400" rtl="0" eaLnBrk="1" latinLnBrk="0" hangingPunct="1">
              <a:spcBef>
                <a:spcPts val="300"/>
              </a:spcBef>
              <a:buClr>
                <a:schemeClr val="accent2"/>
              </a:buClr>
              <a:buSzPct val="95000"/>
              <a:buFont typeface="Arial" panose="020B0604020202020204" pitchFamily="34" charset="0"/>
              <a:buChar char="•"/>
              <a:defRPr sz="2000" kern="1200">
                <a:solidFill>
                  <a:schemeClr val="tx1">
                    <a:lumMod val="50000"/>
                    <a:lumOff val="50000"/>
                  </a:schemeClr>
                </a:solidFill>
                <a:latin typeface="Calibri" panose="020F0502020204030204" pitchFamily="34" charset="0"/>
                <a:ea typeface="+mn-ea"/>
                <a:cs typeface="+mn-cs"/>
              </a:defRPr>
            </a:lvl3pPr>
            <a:lvl4pPr marL="914400" indent="-225425" algn="l" defTabSz="914400" rtl="0" eaLnBrk="1" latinLnBrk="0" hangingPunct="1">
              <a:spcBef>
                <a:spcPts val="300"/>
              </a:spcBef>
              <a:buClr>
                <a:schemeClr val="accent2"/>
              </a:buClr>
              <a:buFont typeface="Arial" panose="020B0604020202020204" pitchFamily="34" charset="0"/>
              <a:buChar char="•"/>
              <a:defRPr sz="1800" kern="1200">
                <a:solidFill>
                  <a:schemeClr val="tx1">
                    <a:lumMod val="50000"/>
                    <a:lumOff val="50000"/>
                  </a:schemeClr>
                </a:solidFill>
                <a:latin typeface="Calibri" panose="020F0502020204030204" pitchFamily="34" charset="0"/>
                <a:ea typeface="+mn-ea"/>
                <a:cs typeface="+mn-cs"/>
              </a:defRPr>
            </a:lvl4pPr>
            <a:lvl5pPr marL="1139825" indent="-225425" algn="l" defTabSz="914400" rtl="0" eaLnBrk="1" latinLnBrk="0" hangingPunct="1">
              <a:spcBef>
                <a:spcPts val="300"/>
              </a:spcBef>
              <a:buClr>
                <a:schemeClr val="accent2"/>
              </a:buClr>
              <a:buFont typeface="Calibri" panose="020F0502020204030204" pitchFamily="34" charset="0"/>
              <a:buChar char="‒"/>
              <a:defRPr sz="1600" kern="1200">
                <a:solidFill>
                  <a:schemeClr val="tx1">
                    <a:lumMod val="50000"/>
                    <a:lumOff val="50000"/>
                  </a:schemeClr>
                </a:solidFill>
                <a:latin typeface="Calibri" panose="020F0502020204030204" pitchFamily="34" charset="0"/>
                <a:ea typeface="+mn-ea"/>
                <a:cs typeface="+mn-cs"/>
              </a:defRPr>
            </a:lvl5pPr>
            <a:lvl6pPr marL="1376363" indent="-236538" algn="l" defTabSz="914400" rtl="0" eaLnBrk="1" latinLnBrk="0" hangingPunct="1">
              <a:spcBef>
                <a:spcPts val="300"/>
              </a:spcBef>
              <a:buClr>
                <a:schemeClr val="accent2"/>
              </a:buClr>
              <a:buFont typeface="Calibri" panose="020F0502020204030204" pitchFamily="34" charset="0"/>
              <a:buChar char="‒"/>
              <a:defRPr sz="1400" kern="1200">
                <a:solidFill>
                  <a:schemeClr val="tx1">
                    <a:lumMod val="50000"/>
                    <a:lumOff val="50000"/>
                  </a:schemeClr>
                </a:solidFill>
                <a:latin typeface="Calibri" panose="020F0502020204030204" pitchFamily="34" charset="0"/>
                <a:ea typeface="+mn-ea"/>
                <a:cs typeface="+mn-cs"/>
              </a:defRPr>
            </a:lvl6pPr>
            <a:lvl7pPr marL="1603375" indent="-227013" algn="l" defTabSz="914400" rtl="0" eaLnBrk="1" latinLnBrk="0" hangingPunct="1">
              <a:spcBef>
                <a:spcPts val="300"/>
              </a:spcBef>
              <a:buClr>
                <a:schemeClr val="accent2"/>
              </a:buClr>
              <a:buFont typeface="Arial" panose="020B0604020202020204" pitchFamily="34" charset="0"/>
              <a:buChar char="•"/>
              <a:defRPr sz="1200" kern="1200">
                <a:solidFill>
                  <a:schemeClr val="tx1">
                    <a:lumMod val="50000"/>
                    <a:lumOff val="50000"/>
                  </a:schemeClr>
                </a:solidFill>
                <a:latin typeface="Calibri" panose="020F0502020204030204" pitchFamily="34" charset="0"/>
                <a:ea typeface="+mn-ea"/>
                <a:cs typeface="+mn-cs"/>
              </a:defRPr>
            </a:lvl7pPr>
            <a:lvl8pPr marL="1828800" indent="-225425" algn="l" defTabSz="914400" rtl="0" eaLnBrk="1" latinLnBrk="0" hangingPunct="1">
              <a:spcBef>
                <a:spcPts val="300"/>
              </a:spcBef>
              <a:buClr>
                <a:schemeClr val="accent2"/>
              </a:buClr>
              <a:buFont typeface="Arial" panose="020B0604020202020204" pitchFamily="34" charset="0"/>
              <a:buChar char="•"/>
              <a:defRPr sz="1200" kern="1200" baseline="0">
                <a:solidFill>
                  <a:schemeClr val="tx1">
                    <a:lumMod val="50000"/>
                    <a:lumOff val="50000"/>
                  </a:schemeClr>
                </a:solidFill>
                <a:latin typeface="Calibri" panose="020F0502020204030204" pitchFamily="34" charset="0"/>
                <a:ea typeface="+mn-ea"/>
                <a:cs typeface="+mn-cs"/>
              </a:defRPr>
            </a:lvl8pPr>
            <a:lvl9pPr marL="2054225" indent="-225425" algn="l" defTabSz="914400" rtl="0" eaLnBrk="1" latinLnBrk="0" hangingPunct="1">
              <a:spcBef>
                <a:spcPts val="300"/>
              </a:spcBef>
              <a:buClr>
                <a:schemeClr val="accent2"/>
              </a:buClr>
              <a:buFont typeface="Arial" panose="020B0604020202020204" pitchFamily="34" charset="0"/>
              <a:buChar char="•"/>
              <a:defRPr sz="1200" kern="1200">
                <a:solidFill>
                  <a:schemeClr val="tx1">
                    <a:lumMod val="50000"/>
                    <a:lumOff val="50000"/>
                  </a:schemeClr>
                </a:solidFill>
                <a:latin typeface="+mn-lt"/>
                <a:ea typeface="+mn-ea"/>
                <a:cs typeface="+mn-cs"/>
              </a:defRPr>
            </a:lvl9pPr>
          </a:lstStyle>
          <a:p>
            <a:endParaRPr lang="en-US" dirty="0" smtClean="0"/>
          </a:p>
        </p:txBody>
      </p:sp>
    </p:spTree>
    <p:extLst>
      <p:ext uri="{BB962C8B-B14F-4D97-AF65-F5344CB8AC3E}">
        <p14:creationId xmlns:p14="http://schemas.microsoft.com/office/powerpoint/2010/main" val="24567830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822960" y="1100628"/>
            <a:ext cx="7711440" cy="5300172"/>
          </a:xfrm>
        </p:spPr>
        <p:txBody>
          <a:bodyPr>
            <a:normAutofit/>
          </a:bodyPr>
          <a:lstStyle/>
          <a:p>
            <a:r>
              <a:rPr lang="en-US" dirty="0" smtClean="0"/>
              <a:t>Overview of visualization software</a:t>
            </a:r>
          </a:p>
          <a:p>
            <a:r>
              <a:rPr lang="en-US" dirty="0" smtClean="0"/>
              <a:t>Demo: building a visual in Tableau</a:t>
            </a:r>
          </a:p>
          <a:p>
            <a:r>
              <a:rPr lang="en-US" dirty="0" smtClean="0"/>
              <a:t>Practice</a:t>
            </a:r>
          </a:p>
          <a:p>
            <a:r>
              <a:rPr lang="en-US" dirty="0"/>
              <a:t>Resources</a:t>
            </a:r>
          </a:p>
          <a:p>
            <a:r>
              <a:rPr lang="en-US" dirty="0" smtClean="0"/>
              <a:t>Discussion/Q&amp;A</a:t>
            </a:r>
          </a:p>
          <a:p>
            <a:r>
              <a:rPr lang="en-US" dirty="0" smtClean="0"/>
              <a:t>Wrap-up</a:t>
            </a:r>
          </a:p>
        </p:txBody>
      </p:sp>
      <p:sp>
        <p:nvSpPr>
          <p:cNvPr id="4" name="Slide Number Placeholder 3"/>
          <p:cNvSpPr>
            <a:spLocks noGrp="1"/>
          </p:cNvSpPr>
          <p:nvPr>
            <p:ph type="sldNum" sz="quarter" idx="4"/>
          </p:nvPr>
        </p:nvSpPr>
        <p:spPr/>
        <p:txBody>
          <a:bodyPr/>
          <a:lstStyle/>
          <a:p>
            <a:fld id="{2720EF26-1E39-4F64-8236-ED355D806952}" type="slidenum">
              <a:rPr lang="en-US" smtClean="0"/>
              <a:pPr/>
              <a:t>9</a:t>
            </a:fld>
            <a:endParaRPr lang="en-US" dirty="0"/>
          </a:p>
        </p:txBody>
      </p:sp>
    </p:spTree>
    <p:extLst>
      <p:ext uri="{BB962C8B-B14F-4D97-AF65-F5344CB8AC3E}">
        <p14:creationId xmlns:p14="http://schemas.microsoft.com/office/powerpoint/2010/main" val="26787994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Coast of Bohemia">
      <a:dk1>
        <a:sysClr val="windowText" lastClr="000000"/>
      </a:dk1>
      <a:lt1>
        <a:sysClr val="window" lastClr="FFFFFF"/>
      </a:lt1>
      <a:dk2>
        <a:srgbClr val="15416D"/>
      </a:dk2>
      <a:lt2>
        <a:srgbClr val="F7F7F7"/>
      </a:lt2>
      <a:accent1>
        <a:srgbClr val="2166AC"/>
      </a:accent1>
      <a:accent2>
        <a:srgbClr val="67A9CF"/>
      </a:accent2>
      <a:accent3>
        <a:srgbClr val="D1E5F0"/>
      </a:accent3>
      <a:accent4>
        <a:srgbClr val="B2182B"/>
      </a:accent4>
      <a:accent5>
        <a:srgbClr val="EF8A62"/>
      </a:accent5>
      <a:accent6>
        <a:srgbClr val="FDDBC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utumn Woods">
    <a:dk1>
      <a:sysClr val="windowText" lastClr="000000"/>
    </a:dk1>
    <a:lt1>
      <a:sysClr val="window" lastClr="FFFFFF"/>
    </a:lt1>
    <a:dk2>
      <a:srgbClr val="244164"/>
    </a:dk2>
    <a:lt2>
      <a:srgbClr val="F7F7F7"/>
    </a:lt2>
    <a:accent1>
      <a:srgbClr val="335B8E"/>
    </a:accent1>
    <a:accent2>
      <a:srgbClr val="6CA18F"/>
    </a:accent2>
    <a:accent3>
      <a:srgbClr val="B5B867"/>
    </a:accent3>
    <a:accent4>
      <a:srgbClr val="CC5234"/>
    </a:accent4>
    <a:accent5>
      <a:srgbClr val="D9812C"/>
    </a:accent5>
    <a:accent6>
      <a:srgbClr val="948D79"/>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p:Policy xmlns:p="office.server.policy" id="" local="true">
  <p:Name>HQ Document</p:Name>
  <p:Description/>
  <p:Statement/>
  <p:PolicyItems>
    <p:PolicyItem featureId="Microsoft.Office.RecordsManagement.PolicyFeatures.PolicyAudit" staticId="0x0101000719DADD6E6D384B9CD115415321B530005252884372E99249996D41C07A2026D2|8138272" UniqueId="7e814d41-9678-4f1f-9083-bde14844e8ee">
      <p:Name>Auditing</p:Name>
      <p:Description>Audits user actions on documents and list items to the Audit Log.</p:Description>
      <p:CustomData>
        <Audit>
          <Update/>
          <View/>
          <CheckInOut/>
          <MoveCopy/>
          <DeleteRestore/>
        </Audit>
      </p:CustomData>
    </p:PolicyItem>
  </p:PolicyItems>
</p:Policy>
</file>

<file path=customXml/item2.xml><?xml version="1.0" encoding="utf-8"?>
<?mso-contentType ?>
<spe:Receivers xmlns:spe="http://schemas.microsoft.com/sharepoint/event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HQ Document" ma:contentTypeID="0x0101000719DADD6E6D384B9CD115415321B530005252884372E99249996D41C07A2026D2" ma:contentTypeVersion="82" ma:contentTypeDescription="" ma:contentTypeScope="" ma:versionID="30a074f3041a330e20dca5802f03f43b">
  <xsd:schema xmlns:xsd="http://www.w3.org/2001/XMLSchema" xmlns:xs="http://www.w3.org/2001/XMLSchema" xmlns:p="http://schemas.microsoft.com/office/2006/metadata/properties" xmlns:ns1="http://schemas.microsoft.com/sharepoint/v3" xmlns:ns2="54e040e9-bc5a-4778-bc2d-f4c316b2e12b" targetNamespace="http://schemas.microsoft.com/office/2006/metadata/properties" ma:root="true" ma:fieldsID="b26871c6853314bf0b93269de9b73865" ns1:_="" ns2:_="">
    <xsd:import namespace="http://schemas.microsoft.com/sharepoint/v3"/>
    <xsd:import namespace="54e040e9-bc5a-4778-bc2d-f4c316b2e12b"/>
    <xsd:element name="properties">
      <xsd:complexType>
        <xsd:sequence>
          <xsd:element name="documentManagement">
            <xsd:complexType>
              <xsd:all>
                <xsd:element ref="ns2:Activities" minOccurs="0"/>
                <xsd:element ref="ns2:Program_x0020_Area" minOccurs="0"/>
                <xsd:element ref="ns2:Planning_x0020_and_x0020_Reporting_x0020_Cycle" minOccurs="0"/>
                <xsd:element ref="ns2:Fiscal_x0020_Year" minOccurs="0"/>
                <xsd:element ref="ns2:Agencies" minOccurs="0"/>
                <xsd:element ref="ns2:PEPFAR_x0020_Country" minOccurs="0"/>
                <xsd:element ref="ns2:TaxKeywordTaxHTField" minOccurs="0"/>
                <xsd:element ref="ns2:TaxCatchAllLabel" minOccurs="0"/>
                <xsd:element ref="ns2:_dlc_DocIdPersistId" minOccurs="0"/>
                <xsd:element ref="ns2:TaxCatchAll" minOccurs="0"/>
                <xsd:element ref="ns2:_dlc_DocId" minOccurs="0"/>
                <xsd:element ref="ns2:_dlc_DocIdUrl" minOccurs="0"/>
                <xsd:element ref="ns2:SharedWithUsers"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22"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e040e9-bc5a-4778-bc2d-f4c316b2e12b" elementFormDefault="qualified">
    <xsd:import namespace="http://schemas.microsoft.com/office/2006/documentManagement/types"/>
    <xsd:import namespace="http://schemas.microsoft.com/office/infopath/2007/PartnerControls"/>
    <xsd:element name="Activities" ma:index="3" nillable="true" ma:displayName="Activities" ma:format="Dropdown" ma:internalName="Activities" ma:readOnly="false">
      <xsd:simpleType>
        <xsd:restriction base="dms:Choice">
          <xsd:enumeration value="(None)"/>
          <xsd:enumeration value="Communications"/>
          <xsd:enumeration value="Event"/>
          <xsd:enumeration value="Financial"/>
          <xsd:enumeration value="Human Resources"/>
          <xsd:enumeration value="Meeting"/>
          <xsd:enumeration value="Planning"/>
          <xsd:enumeration value="Records"/>
          <xsd:enumeration value="Training"/>
        </xsd:restriction>
      </xsd:simpleType>
    </xsd:element>
    <xsd:element name="Program_x0020_Area" ma:index="4" nillable="true" ma:displayName="Program Area" ma:format="Dropdown" ma:internalName="Program_x0020_Area" ma:readOnly="false">
      <xsd:simpleType>
        <xsd:restriction base="dms:Choice">
          <xsd:enumeration value="(None)"/>
          <xsd:enumeration value="Prevention"/>
          <xsd:enumeration value="Care"/>
          <xsd:enumeration value="Treatment"/>
          <xsd:enumeration value="Systems and Governance"/>
          <xsd:enumeration value="Cross Cutting"/>
        </xsd:restriction>
      </xsd:simpleType>
    </xsd:element>
    <xsd:element name="Planning_x0020_and_x0020_Reporting_x0020_Cycle" ma:index="5" nillable="true" ma:displayName="Planning and Reporting Cycle" ma:format="Dropdown" ma:internalName="Planning_x0020_and_x0020_Reporting_x0020_Cycle" ma:readOnly="false">
      <xsd:simpleType>
        <xsd:restriction base="dms:Choice">
          <xsd:enumeration value="(None)"/>
          <xsd:enumeration value="Archive"/>
          <xsd:enumeration value="APR"/>
          <xsd:enumeration value="COP"/>
          <xsd:enumeration value="HOP"/>
          <xsd:enumeration value="OPU"/>
          <xsd:enumeration value="Pre-COP"/>
          <xsd:enumeration value="SAPR"/>
        </xsd:restriction>
      </xsd:simpleType>
    </xsd:element>
    <xsd:element name="Fiscal_x0020_Year" ma:index="6" nillable="true" ma:displayName="Fiscal Year" ma:format="Dropdown" ma:internalName="Fiscal_x0020_Year" ma:readOnly="false">
      <xsd:simpleType>
        <xsd:restriction base="dms:Choice">
          <xsd:enumeration value="(None)"/>
          <xsd:enumeration value="2023"/>
          <xsd:enumeration value="2022"/>
          <xsd:enumeration value="2021"/>
          <xsd:enumeration value="2020"/>
          <xsd:enumeration value="2019"/>
          <xsd:enumeration value="2018"/>
          <xsd:enumeration value="2017"/>
          <xsd:enumeration value="2016"/>
          <xsd:enumeration value="2014"/>
          <xsd:enumeration value="2013"/>
          <xsd:enumeration value="2012"/>
          <xsd:enumeration value="2011"/>
        </xsd:restriction>
      </xsd:simpleType>
    </xsd:element>
    <xsd:element name="Agencies" ma:index="7" nillable="true" ma:displayName="Agency" ma:format="Dropdown" ma:internalName="Agencies" ma:readOnly="false">
      <xsd:simpleType>
        <xsd:restriction base="dms:Choice">
          <xsd:enumeration value="(None)"/>
          <xsd:enumeration value="All"/>
          <xsd:enumeration value="Commerce"/>
          <xsd:enumeration value="Defense"/>
          <xsd:enumeration value="Labor"/>
          <xsd:enumeration value="HHS/CDC"/>
          <xsd:enumeration value="HHS/FDA"/>
          <xsd:enumeration value="HHS/HRSA"/>
          <xsd:enumeration value="HHS/NIH"/>
          <xsd:enumeration value="HHS/OGA"/>
          <xsd:enumeration value="HHS/SAMHSA"/>
          <xsd:enumeration value="Other"/>
          <xsd:enumeration value="Peace Corps"/>
          <xsd:enumeration value="State"/>
          <xsd:enumeration value="Treasury"/>
          <xsd:enumeration value="USAID"/>
        </xsd:restriction>
      </xsd:simpleType>
    </xsd:element>
    <xsd:element name="PEPFAR_x0020_Country" ma:index="8" nillable="true" ma:displayName="OU" ma:internalName="PEPFAR_x0020_Country" ma:readOnly="false">
      <xsd:complexType>
        <xsd:complexContent>
          <xsd:extension base="dms:MultiChoice">
            <xsd:sequence>
              <xsd:element name="Value" maxOccurs="unbounded" minOccurs="0" nillable="true">
                <xsd:simpleType>
                  <xsd:restriction base="dms:Choice">
                    <xsd:enumeration value="(None)"/>
                    <xsd:enumeration value="All"/>
                    <xsd:enumeration value="Angola"/>
                    <xsd:enumeration value="Asia Regional Program (ARP)"/>
                    <xsd:enumeration value="Botswana"/>
                    <xsd:enumeration value="Burma"/>
                    <xsd:enumeration value="Burundi"/>
                    <xsd:enumeration value="Cambodia"/>
                    <xsd:enumeration value="Cameroon"/>
                    <xsd:enumeration value="Caribbean Region"/>
                    <xsd:enumeration value="Central America Region"/>
                    <xsd:enumeration value="Central Asia Region"/>
                    <xsd:enumeration value="Cote d' Ivoire"/>
                    <xsd:enumeration value="Democratic Republic of the Congo"/>
                    <xsd:enumeration value="Dominican Republic"/>
                    <xsd:enumeration value="Ethiopia"/>
                    <xsd:enumeration value="Ghana"/>
                    <xsd:enumeration value="Guyana"/>
                    <xsd:enumeration value="Haiti"/>
                    <xsd:enumeration value="HQ"/>
                    <xsd:enumeration value="India"/>
                    <xsd:enumeration value="Indonesia"/>
                    <xsd:enumeration value="Kenya"/>
                    <xsd:enumeration value="Lesotho"/>
                    <xsd:enumeration value="Malawi"/>
                    <xsd:enumeration value="Mozambique"/>
                    <xsd:enumeration value="Namibia"/>
                    <xsd:enumeration value="Nigeria"/>
                    <xsd:enumeration value="PNG"/>
                    <xsd:enumeration value="Russia"/>
                    <xsd:enumeration value="Rwanda"/>
                    <xsd:enumeration value="South Africa"/>
                    <xsd:enumeration value="South Sudan"/>
                    <xsd:enumeration value="Swaziland"/>
                    <xsd:enumeration value="Tanzania"/>
                    <xsd:enumeration value="Uganda"/>
                    <xsd:enumeration value="Ukraine"/>
                    <xsd:enumeration value="Vietnam"/>
                    <xsd:enumeration value="Zambia"/>
                    <xsd:enumeration value="Zimbabwe"/>
                  </xsd:restriction>
                </xsd:simpleType>
              </xsd:element>
            </xsd:sequence>
          </xsd:extension>
        </xsd:complexContent>
      </xsd:complexType>
    </xsd:element>
    <xsd:element name="TaxKeywordTaxHTField" ma:index="10" nillable="true" ma:taxonomy="true" ma:internalName="TaxKeywordTaxHTField" ma:taxonomyFieldName="TaxKeyword" ma:displayName="Enterprise Keywords" ma:readOnly="false" ma:fieldId="{23f27201-bee3-471e-b2e7-b64fd8b7ca38}" ma:taxonomyMulti="true" ma:sspId="a0048e47-9258-427b-b476-27e0ab29a8e1" ma:termSetId="00000000-0000-0000-0000-000000000000" ma:anchorId="00000000-0000-0000-0000-000000000000" ma:open="true" ma:isKeyword="true">
      <xsd:complexType>
        <xsd:sequence>
          <xsd:element ref="pc:Terms" minOccurs="0" maxOccurs="1"/>
        </xsd:sequence>
      </xsd:complexType>
    </xsd:element>
    <xsd:element name="TaxCatchAllLabel" ma:index="11" nillable="true" ma:displayName="Taxonomy Catch All Column1" ma:description="" ma:list="{2cc5ae64-a620-450e-845b-f73f3eb4e805}" ma:internalName="TaxCatchAllLabel" ma:readOnly="true" ma:showField="CatchAllDataLabel" ma:web="54e040e9-bc5a-4778-bc2d-f4c316b2e12b">
      <xsd:complexType>
        <xsd:complexContent>
          <xsd:extension base="dms:MultiChoiceLookup">
            <xsd:sequence>
              <xsd:element name="Value" type="dms:Lookup" maxOccurs="unbounded" minOccurs="0" nillable="true"/>
            </xsd:sequence>
          </xsd:extension>
        </xsd:complexContent>
      </xsd:complexType>
    </xsd:element>
    <xsd:element name="_dlc_DocIdPersistId" ma:index="12" nillable="true" ma:displayName="Persist ID" ma:description="Keep ID on add." ma:hidden="true" ma:internalName="_dlc_DocIdPersistId" ma:readOnly="false">
      <xsd:simpleType>
        <xsd:restriction base="dms:Boolean"/>
      </xsd:simpleType>
    </xsd:element>
    <xsd:element name="TaxCatchAll" ma:index="16" nillable="true" ma:displayName="Taxonomy Catch All Column" ma:description="" ma:hidden="true" ma:list="{2cc5ae64-a620-450e-845b-f73f3eb4e805}" ma:internalName="TaxCatchAll" ma:readOnly="false" ma:showField="CatchAllData" ma:web="54e040e9-bc5a-4778-bc2d-f4c316b2e12b">
      <xsd:complexType>
        <xsd:complexContent>
          <xsd:extension base="dms:MultiChoiceLookup">
            <xsd:sequence>
              <xsd:element name="Value" type="dms:Lookup" maxOccurs="unbounded" minOccurs="0" nillable="true"/>
            </xsd:sequence>
          </xsd:extension>
        </xsd:complexContent>
      </xsd:complexType>
    </xsd:element>
    <xsd:element name="_dlc_DocId" ma:index="18" nillable="true" ma:displayName="Document ID Value" ma:description="The value of the document ID assigned to this item." ma:internalName="_dlc_DocId" ma:readOnly="true">
      <xsd:simpleType>
        <xsd:restriction base="dms:Text"/>
      </xsd:simpleType>
    </xsd:element>
    <xsd:element name="_dlc_DocIdUrl" ma:index="1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SharedWithUsers" ma:index="2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3"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Fiscal_x0020_Year xmlns="54e040e9-bc5a-4778-bc2d-f4c316b2e12b" xsi:nil="true"/>
    <Program_x0020_Area xmlns="54e040e9-bc5a-4778-bc2d-f4c316b2e12b" xsi:nil="true"/>
    <PEPFAR_x0020_Country xmlns="54e040e9-bc5a-4778-bc2d-f4c316b2e12b"/>
    <TaxKeywordTaxHTField xmlns="54e040e9-bc5a-4778-bc2d-f4c316b2e12b">
      <Terms xmlns="http://schemas.microsoft.com/office/infopath/2007/PartnerControls"/>
    </TaxKeywordTaxHTField>
    <TaxCatchAll xmlns="54e040e9-bc5a-4778-bc2d-f4c316b2e12b"/>
    <Planning_x0020_and_x0020_Reporting_x0020_Cycle xmlns="54e040e9-bc5a-4778-bc2d-f4c316b2e12b" xsi:nil="true"/>
    <Agencies xmlns="54e040e9-bc5a-4778-bc2d-f4c316b2e12b" xsi:nil="true"/>
    <Activities xmlns="54e040e9-bc5a-4778-bc2d-f4c316b2e12b" xsi:nil="true"/>
    <_dlc_DocIdPersistId xmlns="54e040e9-bc5a-4778-bc2d-f4c316b2e12b" xsi:nil="true"/>
    <_dlc_DocId xmlns="54e040e9-bc5a-4778-bc2d-f4c316b2e12b" xsi:nil="true"/>
  </documentManagement>
</p:properties>
</file>

<file path=customXml/itemProps1.xml><?xml version="1.0" encoding="utf-8"?>
<ds:datastoreItem xmlns:ds="http://schemas.openxmlformats.org/officeDocument/2006/customXml" ds:itemID="{A50D4E90-3DE3-495C-A77B-CF290DBE3EFD}">
  <ds:schemaRefs>
    <ds:schemaRef ds:uri="office.server.policy"/>
  </ds:schemaRefs>
</ds:datastoreItem>
</file>

<file path=customXml/itemProps2.xml><?xml version="1.0" encoding="utf-8"?>
<ds:datastoreItem xmlns:ds="http://schemas.openxmlformats.org/officeDocument/2006/customXml" ds:itemID="{773EE279-354E-4B69-BDF7-7B7C4A9F08A2}">
  <ds:schemaRefs>
    <ds:schemaRef ds:uri="http://schemas.microsoft.com/sharepoint/events"/>
  </ds:schemaRefs>
</ds:datastoreItem>
</file>

<file path=customXml/itemProps3.xml><?xml version="1.0" encoding="utf-8"?>
<ds:datastoreItem xmlns:ds="http://schemas.openxmlformats.org/officeDocument/2006/customXml" ds:itemID="{BEAC273C-C731-46C9-AD8C-32AD24A21747}">
  <ds:schemaRefs>
    <ds:schemaRef ds:uri="http://schemas.microsoft.com/sharepoint/v3/contenttype/forms"/>
  </ds:schemaRefs>
</ds:datastoreItem>
</file>

<file path=customXml/itemProps4.xml><?xml version="1.0" encoding="utf-8"?>
<ds:datastoreItem xmlns:ds="http://schemas.openxmlformats.org/officeDocument/2006/customXml" ds:itemID="{14735DB9-8E68-49B2-85D8-FF4CA531C3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4e040e9-bc5a-4778-bc2d-f4c316b2e1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69EBD04-8C74-45CB-80E7-D2EC77FEA408}">
  <ds:schemaRefs>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http://purl.org/dc/terms/"/>
    <ds:schemaRef ds:uri="http://schemas.microsoft.com/sharepoint/v3"/>
    <ds:schemaRef ds:uri="http://www.w3.org/XML/1998/namespace"/>
    <ds:schemaRef ds:uri="54e040e9-bc5a-4778-bc2d-f4c316b2e12b"/>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24195</TotalTime>
  <Words>1412</Words>
  <Application>Microsoft Office PowerPoint</Application>
  <PresentationFormat>On-screen Show (4:3)</PresentationFormat>
  <Paragraphs>273</Paragraphs>
  <Slides>52</Slides>
  <Notes>10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Courier New</vt:lpstr>
      <vt:lpstr>Wingdings</vt:lpstr>
      <vt:lpstr>Angles</vt:lpstr>
      <vt:lpstr>ICPI Tableau Training</vt:lpstr>
      <vt:lpstr>Welcome to the ICPI Tableau Training! </vt:lpstr>
      <vt:lpstr>Section timing = 10min</vt:lpstr>
      <vt:lpstr>Who are we, and who are you? </vt:lpstr>
      <vt:lpstr>Section timing = 10min</vt:lpstr>
      <vt:lpstr>Pre-training Assessment</vt:lpstr>
      <vt:lpstr>Training Objectives</vt:lpstr>
      <vt:lpstr>Training Objectives</vt:lpstr>
      <vt:lpstr>Overview</vt:lpstr>
      <vt:lpstr>Visualization software</vt:lpstr>
      <vt:lpstr>Overview of Visualization software</vt:lpstr>
      <vt:lpstr>When should I use Tableau?</vt:lpstr>
      <vt:lpstr>Section timing = 10min</vt:lpstr>
      <vt:lpstr>Tableau showcase</vt:lpstr>
      <vt:lpstr>Section timing = 45min</vt:lpstr>
      <vt:lpstr>Demo time! </vt:lpstr>
      <vt:lpstr>Demo time! </vt:lpstr>
      <vt:lpstr>Connect to your data source </vt:lpstr>
      <vt:lpstr>Save your workbook</vt:lpstr>
      <vt:lpstr>Examine your data source</vt:lpstr>
      <vt:lpstr>How many rows did I import? </vt:lpstr>
      <vt:lpstr>Extract your Tableau data file for speed!</vt:lpstr>
      <vt:lpstr>Extract your Tableau data file for speed!</vt:lpstr>
      <vt:lpstr>Examine your data source</vt:lpstr>
      <vt:lpstr>Examine meta data</vt:lpstr>
      <vt:lpstr>Orientation to interface</vt:lpstr>
      <vt:lpstr>Organize your data: group indicators by program area</vt:lpstr>
      <vt:lpstr>Grouped indicators</vt:lpstr>
      <vt:lpstr>Organize your data: create hierarchy for geography</vt:lpstr>
      <vt:lpstr>PowerPoint Presentation</vt:lpstr>
      <vt:lpstr>Build a basic table – 1 </vt:lpstr>
      <vt:lpstr>Build a basic table - 2</vt:lpstr>
      <vt:lpstr>Build a basic table - 3</vt:lpstr>
      <vt:lpstr>Build a basic table - 4 </vt:lpstr>
      <vt:lpstr>Build a basic table - 5</vt:lpstr>
      <vt:lpstr>Build a basic table - 6</vt:lpstr>
      <vt:lpstr>Build a basic table - 7 </vt:lpstr>
      <vt:lpstr>Build a basic table - 8</vt:lpstr>
      <vt:lpstr>Build a basic table - 9 </vt:lpstr>
      <vt:lpstr>Build a basic table - 10</vt:lpstr>
      <vt:lpstr>Build a basic table - Calculating Yield</vt:lpstr>
      <vt:lpstr>Build a basic table </vt:lpstr>
      <vt:lpstr>Build a basic table</vt:lpstr>
      <vt:lpstr>Create a bar chart</vt:lpstr>
      <vt:lpstr>PowerPoint Presentation</vt:lpstr>
      <vt:lpstr>PowerPoint Presentation</vt:lpstr>
      <vt:lpstr>Section timing = 20min</vt:lpstr>
      <vt:lpstr>Resources</vt:lpstr>
      <vt:lpstr>Questions &amp; Discussion</vt:lpstr>
      <vt:lpstr>Section timing = 15min</vt:lpstr>
      <vt:lpstr>Training Survey</vt:lpstr>
      <vt:lpstr>PowerPoint Presentation</vt:lpstr>
    </vt:vector>
  </TitlesOfParts>
  <Company>PricewaterhouseCoopers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Noykhovich, Ekaterina</dc:creator>
  <cp:lastModifiedBy>Noykhovich, Katya</cp:lastModifiedBy>
  <cp:revision>464</cp:revision>
  <cp:lastPrinted>2016-12-08T15:48:51Z</cp:lastPrinted>
  <dcterms:created xsi:type="dcterms:W3CDTF">2016-03-28T18:27:57Z</dcterms:created>
  <dcterms:modified xsi:type="dcterms:W3CDTF">2018-06-14T23:52:34Z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0x0101000719DADD6E6D384B9CD115415321B530005252884372E99249996D41C07A2026D2</vt:lpwstr>
  </property>
  <property fmtid="{D5CDD505-2E9C-101B-9397-08002B2CF9AE}" pid="3" name="TaxKeyword">
    <vt:lpwstr/>
  </property>
  <property fmtid="{D5CDD505-2E9C-101B-9397-08002B2CF9AE}" pid="4" name="Countries">
    <vt:lpwstr/>
  </property>
  <property fmtid="{D5CDD505-2E9C-101B-9397-08002B2CF9AE}" pid="5" name="Activity">
    <vt:lpwstr/>
  </property>
  <property fmtid="{D5CDD505-2E9C-101B-9397-08002B2CF9AE}" pid="6" name="Reporting Period">
    <vt:lpwstr/>
  </property>
  <property fmtid="{D5CDD505-2E9C-101B-9397-08002B2CF9AE}" pid="7" name="File Categories">
    <vt:lpwstr/>
  </property>
</Properties>
</file>